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theme/theme11.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3.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4.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5.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6.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7.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8.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9.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 id="2147483721" r:id="rId2"/>
    <p:sldMasterId id="2147483733" r:id="rId3"/>
    <p:sldMasterId id="2147483782" r:id="rId4"/>
    <p:sldMasterId id="2147483796" r:id="rId5"/>
    <p:sldMasterId id="2147483810" r:id="rId6"/>
    <p:sldMasterId id="2147483862" r:id="rId7"/>
    <p:sldMasterId id="2147483874" r:id="rId8"/>
    <p:sldMasterId id="2147483898" r:id="rId9"/>
    <p:sldMasterId id="2147483910" r:id="rId10"/>
    <p:sldMasterId id="2147483912" r:id="rId11"/>
    <p:sldMasterId id="2147483914" r:id="rId12"/>
    <p:sldMasterId id="2147483927" r:id="rId13"/>
    <p:sldMasterId id="2147483953" r:id="rId14"/>
    <p:sldMasterId id="2147483979" r:id="rId15"/>
    <p:sldMasterId id="2147483991" r:id="rId16"/>
    <p:sldMasterId id="2147484003" r:id="rId17"/>
    <p:sldMasterId id="2147484030" r:id="rId18"/>
    <p:sldMasterId id="2147484033" r:id="rId19"/>
    <p:sldMasterId id="2147484048" r:id="rId20"/>
  </p:sldMasterIdLst>
  <p:notesMasterIdLst>
    <p:notesMasterId r:id="rId92"/>
  </p:notesMasterIdLst>
  <p:sldIdLst>
    <p:sldId id="349" r:id="rId21"/>
    <p:sldId id="348" r:id="rId22"/>
    <p:sldId id="262" r:id="rId23"/>
    <p:sldId id="284" r:id="rId24"/>
    <p:sldId id="396" r:id="rId25"/>
    <p:sldId id="283" r:id="rId26"/>
    <p:sldId id="286" r:id="rId27"/>
    <p:sldId id="271" r:id="rId28"/>
    <p:sldId id="287" r:id="rId29"/>
    <p:sldId id="317" r:id="rId30"/>
    <p:sldId id="275" r:id="rId31"/>
    <p:sldId id="276" r:id="rId32"/>
    <p:sldId id="277" r:id="rId33"/>
    <p:sldId id="288" r:id="rId34"/>
    <p:sldId id="279" r:id="rId35"/>
    <p:sldId id="353" r:id="rId36"/>
    <p:sldId id="400" r:id="rId37"/>
    <p:sldId id="289" r:id="rId38"/>
    <p:sldId id="354" r:id="rId39"/>
    <p:sldId id="291" r:id="rId40"/>
    <p:sldId id="402" r:id="rId41"/>
    <p:sldId id="292" r:id="rId42"/>
    <p:sldId id="293" r:id="rId43"/>
    <p:sldId id="294" r:id="rId44"/>
    <p:sldId id="295" r:id="rId45"/>
    <p:sldId id="296" r:id="rId46"/>
    <p:sldId id="297" r:id="rId47"/>
    <p:sldId id="403" r:id="rId48"/>
    <p:sldId id="404" r:id="rId49"/>
    <p:sldId id="299" r:id="rId50"/>
    <p:sldId id="300" r:id="rId51"/>
    <p:sldId id="301" r:id="rId52"/>
    <p:sldId id="309" r:id="rId53"/>
    <p:sldId id="315" r:id="rId54"/>
    <p:sldId id="355" r:id="rId55"/>
    <p:sldId id="357" r:id="rId56"/>
    <p:sldId id="358" r:id="rId57"/>
    <p:sldId id="359" r:id="rId58"/>
    <p:sldId id="360" r:id="rId59"/>
    <p:sldId id="361" r:id="rId60"/>
    <p:sldId id="363" r:id="rId61"/>
    <p:sldId id="325" r:id="rId62"/>
    <p:sldId id="318" r:id="rId63"/>
    <p:sldId id="319" r:id="rId64"/>
    <p:sldId id="362" r:id="rId65"/>
    <p:sldId id="364" r:id="rId66"/>
    <p:sldId id="366" r:id="rId67"/>
    <p:sldId id="367" r:id="rId68"/>
    <p:sldId id="374" r:id="rId69"/>
    <p:sldId id="376" r:id="rId70"/>
    <p:sldId id="377" r:id="rId71"/>
    <p:sldId id="378" r:id="rId72"/>
    <p:sldId id="405" r:id="rId73"/>
    <p:sldId id="399" r:id="rId74"/>
    <p:sldId id="382" r:id="rId75"/>
    <p:sldId id="383" r:id="rId76"/>
    <p:sldId id="384" r:id="rId77"/>
    <p:sldId id="385" r:id="rId78"/>
    <p:sldId id="386" r:id="rId79"/>
    <p:sldId id="387" r:id="rId80"/>
    <p:sldId id="388" r:id="rId81"/>
    <p:sldId id="389" r:id="rId82"/>
    <p:sldId id="390" r:id="rId83"/>
    <p:sldId id="391" r:id="rId84"/>
    <p:sldId id="392" r:id="rId85"/>
    <p:sldId id="393" r:id="rId86"/>
    <p:sldId id="323" r:id="rId87"/>
    <p:sldId id="394" r:id="rId88"/>
    <p:sldId id="397" r:id="rId89"/>
    <p:sldId id="350" r:id="rId90"/>
    <p:sldId id="321" r:id="rId9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FFCC00"/>
    <a:srgbClr val="990033"/>
    <a:srgbClr val="0000FF"/>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980" autoAdjust="0"/>
    <p:restoredTop sz="94660"/>
  </p:normalViewPr>
  <p:slideViewPr>
    <p:cSldViewPr snapToGrid="0">
      <p:cViewPr>
        <p:scale>
          <a:sx n="73" d="100"/>
          <a:sy n="73" d="100"/>
        </p:scale>
        <p:origin x="-384" y="-114"/>
      </p:cViewPr>
      <p:guideLst>
        <p:guide orient="horz" pos="2160"/>
        <p:guide pos="2880"/>
      </p:guideLst>
    </p:cSldViewPr>
  </p:slideViewPr>
  <p:notesTextViewPr>
    <p:cViewPr>
      <p:scale>
        <a:sx n="3" d="2"/>
        <a:sy n="3" d="2"/>
      </p:scale>
      <p:origin x="0" y="0"/>
    </p:cViewPr>
  </p:notesTextViewPr>
  <p:sorterViewPr>
    <p:cViewPr>
      <p:scale>
        <a:sx n="52" d="100"/>
        <a:sy n="52" d="100"/>
      </p:scale>
      <p:origin x="0" y="341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slide" Target="slides/slide30.xml"/><Relationship Id="rId55" Type="http://schemas.openxmlformats.org/officeDocument/2006/relationships/slide" Target="slides/slide35.xml"/><Relationship Id="rId63" Type="http://schemas.openxmlformats.org/officeDocument/2006/relationships/slide" Target="slides/slide43.xml"/><Relationship Id="rId68" Type="http://schemas.openxmlformats.org/officeDocument/2006/relationships/slide" Target="slides/slide48.xml"/><Relationship Id="rId76" Type="http://schemas.openxmlformats.org/officeDocument/2006/relationships/slide" Target="slides/slide56.xml"/><Relationship Id="rId84" Type="http://schemas.openxmlformats.org/officeDocument/2006/relationships/slide" Target="slides/slide64.xml"/><Relationship Id="rId89"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9.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slide" Target="slides/slide38.xml"/><Relationship Id="rId66" Type="http://schemas.openxmlformats.org/officeDocument/2006/relationships/slide" Target="slides/slide46.xml"/><Relationship Id="rId74" Type="http://schemas.openxmlformats.org/officeDocument/2006/relationships/slide" Target="slides/slide54.xml"/><Relationship Id="rId79" Type="http://schemas.openxmlformats.org/officeDocument/2006/relationships/slide" Target="slides/slide59.xml"/><Relationship Id="rId87" Type="http://schemas.openxmlformats.org/officeDocument/2006/relationships/slide" Target="slides/slide67.xml"/><Relationship Id="rId5" Type="http://schemas.openxmlformats.org/officeDocument/2006/relationships/slideMaster" Target="slideMasters/slideMaster5.xml"/><Relationship Id="rId61" Type="http://schemas.openxmlformats.org/officeDocument/2006/relationships/slide" Target="slides/slide41.xml"/><Relationship Id="rId82" Type="http://schemas.openxmlformats.org/officeDocument/2006/relationships/slide" Target="slides/slide62.xml"/><Relationship Id="rId90" Type="http://schemas.openxmlformats.org/officeDocument/2006/relationships/slide" Target="slides/slide70.xml"/><Relationship Id="rId95"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69" Type="http://schemas.openxmlformats.org/officeDocument/2006/relationships/slide" Target="slides/slide49.xml"/><Relationship Id="rId77" Type="http://schemas.openxmlformats.org/officeDocument/2006/relationships/slide" Target="slides/slide57.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80" Type="http://schemas.openxmlformats.org/officeDocument/2006/relationships/slide" Target="slides/slide60.xml"/><Relationship Id="rId85" Type="http://schemas.openxmlformats.org/officeDocument/2006/relationships/slide" Target="slides/slide65.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slide" Target="slides/slide50.xml"/><Relationship Id="rId75" Type="http://schemas.openxmlformats.org/officeDocument/2006/relationships/slide" Target="slides/slide55.xml"/><Relationship Id="rId83" Type="http://schemas.openxmlformats.org/officeDocument/2006/relationships/slide" Target="slides/slide63.xml"/><Relationship Id="rId88" Type="http://schemas.openxmlformats.org/officeDocument/2006/relationships/slide" Target="slides/slide68.xml"/><Relationship Id="rId91" Type="http://schemas.openxmlformats.org/officeDocument/2006/relationships/slide" Target="slides/slide7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slide" Target="slides/slide66.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87F4E6-284F-484A-9AAE-1AA7BFFEC5CC}" type="datetimeFigureOut">
              <a:rPr lang="en-US" smtClean="0"/>
              <a:t>4/17/2014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E58534-0F9C-4989-B9E6-5106E8FF4EE1}" type="slidenum">
              <a:rPr lang="en-US" smtClean="0"/>
              <a:t>‹#›</a:t>
            </a:fld>
            <a:endParaRPr lang="en-US"/>
          </a:p>
        </p:txBody>
      </p:sp>
    </p:spTree>
    <p:extLst>
      <p:ext uri="{BB962C8B-B14F-4D97-AF65-F5344CB8AC3E}">
        <p14:creationId xmlns:p14="http://schemas.microsoft.com/office/powerpoint/2010/main" val="1108374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895CF868-0C46-4887-A2E3-7C442C067162}" type="slidenum">
              <a:rPr lang="en-US" smtClean="0">
                <a:solidFill>
                  <a:srgbClr val="000000"/>
                </a:solidFill>
              </a:rPr>
              <a:pPr/>
              <a:t>36</a:t>
            </a:fld>
            <a:endParaRPr lang="en-US" smtClean="0">
              <a:solidFill>
                <a:srgbClr val="000000"/>
              </a:solidFill>
            </a:endParaRPr>
          </a:p>
        </p:txBody>
      </p:sp>
      <p:sp>
        <p:nvSpPr>
          <p:cNvPr id="51203" name="Rectangle 2"/>
          <p:cNvSpPr>
            <a:spLocks noGrp="1" noRot="1" noChangeAspect="1" noChangeArrowheads="1" noTextEdit="1"/>
          </p:cNvSpPr>
          <p:nvPr>
            <p:ph type="sldImg"/>
          </p:nvPr>
        </p:nvSpPr>
        <p:spPr>
          <a:xfrm>
            <a:off x="1371600" y="1143000"/>
            <a:ext cx="4114800" cy="3086100"/>
          </a:xfrm>
          <a:ln/>
        </p:spPr>
      </p:sp>
      <p:sp>
        <p:nvSpPr>
          <p:cNvPr id="51204" name="Rectangle 3"/>
          <p:cNvSpPr>
            <a:spLocks noGrp="1" noChangeArrowheads="1"/>
          </p:cNvSpPr>
          <p:nvPr>
            <p:ph type="body" idx="1"/>
          </p:nvPr>
        </p:nvSpPr>
        <p:spPr>
          <a:noFill/>
          <a:ln/>
        </p:spPr>
        <p:txBody>
          <a:bodyPr/>
          <a:lstStyle/>
          <a:p>
            <a:pPr eaLnBrk="1" hangingPunct="1"/>
            <a:r>
              <a:rPr lang="en-US" smtClean="0"/>
              <a:t>he 10 CEMA sites were chosen as a subset of the 50 lakes that Preston is monitoring as a part of the RAMP project (I'm not sure what RAMP stands for).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F4300188-1398-4730-977A-48A0430FBE5E}"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4550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43019B5D-5B17-4E7A-8E06-F62AC90548B6}"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83763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16FC1C8-4BCB-404E-8F1B-A3930291DAB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2318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CDB9D754-CE44-431A-82FA-FAF194FFABC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44076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8FA765A-9B94-430F-B504-FAC5EE7648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3496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E37C25D-C8BF-4809-B808-7C146C63D4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826152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7F4B53C-9961-419E-A8B2-2581B3539D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28881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28B74DD-2CAD-4E00-A66B-FA62879B59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572654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DD1D265-1DDC-4999-A279-AB0CD7FBA40F}" type="slidenum">
              <a:rPr lang="en-US"/>
              <a:pPr/>
              <a:t>‹#›</a:t>
            </a:fld>
            <a:endParaRPr lang="en-US"/>
          </a:p>
        </p:txBody>
      </p:sp>
    </p:spTree>
    <p:extLst>
      <p:ext uri="{BB962C8B-B14F-4D97-AF65-F5344CB8AC3E}">
        <p14:creationId xmlns:p14="http://schemas.microsoft.com/office/powerpoint/2010/main" val="173916749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9F453C5-AAA2-4CB1-BA50-DC5D8416A606}" type="slidenum">
              <a:rPr lang="en-US"/>
              <a:pPr/>
              <a:t>‹#›</a:t>
            </a:fld>
            <a:endParaRPr lang="en-US"/>
          </a:p>
        </p:txBody>
      </p:sp>
    </p:spTree>
    <p:extLst>
      <p:ext uri="{BB962C8B-B14F-4D97-AF65-F5344CB8AC3E}">
        <p14:creationId xmlns:p14="http://schemas.microsoft.com/office/powerpoint/2010/main" val="24958290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7"/>
            <a:ext cx="6858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F9326B4-9A98-43E4-A186-A1679EBB9D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112125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D462FAB-6FC3-4DD3-8655-9B143A7E0D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1008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2" y="365126"/>
            <a:ext cx="5800725"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755DF5D-F88F-46F3-915A-40F8E9B81A82}"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311057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3B38215-57CE-4552-8E8D-7EAFB352CF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19145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50910EA-3329-4EA3-B91D-F9A3402D65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314851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40"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40"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6F08871-EB0F-4EDA-949E-8766D3F506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58834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882D64A-7B91-41AA-98C1-5D31D0EBF62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442606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06AF868-D0BD-49DE-9234-D9C4EEF21C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074158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0"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40" y="2057401"/>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5EADDA7-32CF-4C69-ADB1-DF75659C6D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298676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0"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40" y="2057401"/>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8CE9378-BB7B-430E-8C34-882EB33313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35690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059011E-67CE-4207-8BBC-C11F7BF835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18006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4CECDE6-00B3-4C72-B711-683792C938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44947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CE9B6D37-6FF2-4FCB-B767-1E35839AF6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8777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1837D709-16B9-4D0C-BE24-D87D9B8CA60D}"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36480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7"/>
            <a:ext cx="6858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5B7157-B3BF-4D86-B646-A995346AF5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587947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679990A-F04E-49FD-9BD2-6C147B4522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092951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FB65469-6C3B-4BD8-A696-8851CA80FE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91960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78C80A7-CF6B-47F3-A685-D57F762223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19704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40"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40"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F12194A-B0DA-4219-BA21-10BCB6849A5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328709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58F0B2F-335E-41FE-A9D6-534C59030DE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69015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69B5CBD-B34E-4EEC-8633-1F4CE5379E7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92635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0"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40" y="2057401"/>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58B207C-7CF7-4C3C-9E6B-8EEC92E408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28276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0"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40" y="2057401"/>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F3B6A3-FBBE-46F1-A2E6-A92D0AFA03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611660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1384C43-3C87-48F8-B4EE-C96D4B38DB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7298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44519145-6981-4625-A6B3-65082F73D819}"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414301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64983F5-3F1F-4CC0-A3A6-1DAB40D6C7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917749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1"/>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1"/>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1"/>
          </a:xfrm>
        </p:spPr>
        <p:txBody>
          <a:bodyPr/>
          <a:lstStyle>
            <a:lvl1pPr>
              <a:defRPr/>
            </a:lvl1pPr>
          </a:lstStyle>
          <a:p>
            <a:fld id="{AD82857E-031A-4AF0-B3E7-69AD2BE43F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693934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A17311F-9751-4307-B4F6-FCDFE29EA7E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05441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721B8D1-E29A-4483-A0CE-1B84686DDC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557605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6370FA4-35AE-4267-ACE8-D288080BC4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578993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FF29B16-9ADF-4AE5-B63E-572938E4DD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746712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740A815-C257-4D87-9509-21A53AFB00A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647004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EA14FB2-2DC0-4BEC-A0F3-3045FB75AC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433683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9761DEB-C2DE-444F-9327-E2D01726A9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3508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1747E25-2C0F-4952-84C2-E95482C323C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0865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367E1207-B331-467E-A7EA-0690E47E45A2}"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61901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1BBEF25-78A6-4CD2-95B5-8FADB7F93B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741119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3D37E83-BBFA-4CF4-BC8A-884484C502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220206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B8645D-337A-423F-B255-E83B33B4B4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210799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9EAFAD2-3562-44BB-981F-45F5F020BD5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012412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422BA8-CEFF-4A21-A4C6-605B7781AE2C}" type="datetimeFigureOut">
              <a:rPr lang="en-US" smtClean="0">
                <a:solidFill>
                  <a:prstClr val="black">
                    <a:tint val="75000"/>
                  </a:prstClr>
                </a:solidFill>
              </a:rPr>
              <a:pPr/>
              <a:t>4/17/2014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2F5371-E5BF-4E32-ADD6-A973120E5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877551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422BA8-CEFF-4A21-A4C6-605B7781AE2C}" type="datetimeFigureOut">
              <a:rPr lang="en-US" smtClean="0">
                <a:solidFill>
                  <a:prstClr val="black">
                    <a:tint val="75000"/>
                  </a:prstClr>
                </a:solidFill>
              </a:rPr>
              <a:pPr/>
              <a:t>4/17/2014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2F5371-E5BF-4E32-ADD6-A973120E5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40556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422BA8-CEFF-4A21-A4C6-605B7781AE2C}" type="datetimeFigureOut">
              <a:rPr lang="en-US" smtClean="0">
                <a:solidFill>
                  <a:prstClr val="black">
                    <a:tint val="75000"/>
                  </a:prstClr>
                </a:solidFill>
              </a:rPr>
              <a:pPr/>
              <a:t>4/17/2014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2F5371-E5BF-4E32-ADD6-A973120E5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922625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422BA8-CEFF-4A21-A4C6-605B7781AE2C}" type="datetimeFigureOut">
              <a:rPr lang="en-US" smtClean="0">
                <a:solidFill>
                  <a:prstClr val="black">
                    <a:tint val="75000"/>
                  </a:prstClr>
                </a:solidFill>
              </a:rPr>
              <a:pPr/>
              <a:t>4/17/2014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E2F5371-E5BF-4E32-ADD6-A973120E5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482084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422BA8-CEFF-4A21-A4C6-605B7781AE2C}" type="datetimeFigureOut">
              <a:rPr lang="en-US" smtClean="0">
                <a:solidFill>
                  <a:prstClr val="black">
                    <a:tint val="75000"/>
                  </a:prstClr>
                </a:solidFill>
              </a:rPr>
              <a:pPr/>
              <a:t>4/17/2014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E2F5371-E5BF-4E32-ADD6-A973120E5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783640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422BA8-CEFF-4A21-A4C6-605B7781AE2C}" type="datetimeFigureOut">
              <a:rPr lang="en-US" smtClean="0">
                <a:solidFill>
                  <a:prstClr val="black">
                    <a:tint val="75000"/>
                  </a:prstClr>
                </a:solidFill>
              </a:rPr>
              <a:pPr/>
              <a:t>4/17/2014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E2F5371-E5BF-4E32-ADD6-A973120E5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4394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fld id="{E7A5C83C-EC5A-4E2E-BB0B-9D0F614D399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622509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422BA8-CEFF-4A21-A4C6-605B7781AE2C}" type="datetimeFigureOut">
              <a:rPr lang="en-US" smtClean="0">
                <a:solidFill>
                  <a:prstClr val="black">
                    <a:tint val="75000"/>
                  </a:prstClr>
                </a:solidFill>
              </a:rPr>
              <a:pPr/>
              <a:t>4/17/2014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E2F5371-E5BF-4E32-ADD6-A973120E5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76695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422BA8-CEFF-4A21-A4C6-605B7781AE2C}" type="datetimeFigureOut">
              <a:rPr lang="en-US" smtClean="0">
                <a:solidFill>
                  <a:prstClr val="black">
                    <a:tint val="75000"/>
                  </a:prstClr>
                </a:solidFill>
              </a:rPr>
              <a:pPr/>
              <a:t>4/17/2014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E2F5371-E5BF-4E32-ADD6-A973120E5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575016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422BA8-CEFF-4A21-A4C6-605B7781AE2C}" type="datetimeFigureOut">
              <a:rPr lang="en-US" smtClean="0">
                <a:solidFill>
                  <a:prstClr val="black">
                    <a:tint val="75000"/>
                  </a:prstClr>
                </a:solidFill>
              </a:rPr>
              <a:pPr/>
              <a:t>4/17/2014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E2F5371-E5BF-4E32-ADD6-A973120E5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274715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422BA8-CEFF-4A21-A4C6-605B7781AE2C}" type="datetimeFigureOut">
              <a:rPr lang="en-US" smtClean="0">
                <a:solidFill>
                  <a:prstClr val="black">
                    <a:tint val="75000"/>
                  </a:prstClr>
                </a:solidFill>
              </a:rPr>
              <a:pPr/>
              <a:t>4/17/2014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2F5371-E5BF-4E32-ADD6-A973120E5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68512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422BA8-CEFF-4A21-A4C6-605B7781AE2C}" type="datetimeFigureOut">
              <a:rPr lang="en-US" smtClean="0">
                <a:solidFill>
                  <a:prstClr val="black">
                    <a:tint val="75000"/>
                  </a:prstClr>
                </a:solidFill>
              </a:rPr>
              <a:pPr/>
              <a:t>4/17/2014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2F5371-E5BF-4E32-ADD6-A973120E5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440733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202EB9D-60D7-41E5-A3F3-77BFB7A564E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252271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265ACB-F459-4718-A1C5-1E4E28A683B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13495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687CF8E-782E-4636-A16B-7A53F63E07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005467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EFAD774-885A-4255-9D66-11F7709312D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831062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D8463BA-A3BE-4281-904F-A6ECEA334A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14022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fld id="{DBB69B00-0039-4668-AFE9-B50C800E10D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96295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5C37D0B-00AE-497E-953B-2315FEE08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514535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2551042-F8B6-4141-B254-325E36EB55D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425830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06B66C4-986C-426D-96DD-4A6AA6AAA08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73706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8A05B6-BF8F-421C-BF39-3F07BF08DF9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389909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E561B5F-D3CD-4D35-83F3-94860DF72FE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29513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A51653C-380B-40B5-B370-C97F50416A1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486752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5FC141-E32C-4F14-9FC8-AD0AEECD0A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429168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7179768-A27A-4413-A5B2-0E37518390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738655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5FC141-E32C-4F14-9FC8-AD0AEECD0A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493242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7179768-A27A-4413-A5B2-0E37518390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7061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p>
            <a:fld id="{7839C2FF-7D28-4E24-B62F-3F82F031C79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843927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422BA8-CEFF-4A21-A4C6-605B7781AE2C}" type="datetimeFigureOut">
              <a:rPr lang="en-US" smtClean="0">
                <a:solidFill>
                  <a:prstClr val="black">
                    <a:tint val="75000"/>
                  </a:prstClr>
                </a:solidFill>
              </a:rPr>
              <a:pPr/>
              <a:t>4/17/2014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2F5371-E5BF-4E32-ADD6-A973120E5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899275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422BA8-CEFF-4A21-A4C6-605B7781AE2C}" type="datetimeFigureOut">
              <a:rPr lang="en-US" smtClean="0">
                <a:solidFill>
                  <a:prstClr val="black">
                    <a:tint val="75000"/>
                  </a:prstClr>
                </a:solidFill>
              </a:rPr>
              <a:pPr/>
              <a:t>4/17/2014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2F5371-E5BF-4E32-ADD6-A973120E5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397396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422BA8-CEFF-4A21-A4C6-605B7781AE2C}" type="datetimeFigureOut">
              <a:rPr lang="en-US" smtClean="0">
                <a:solidFill>
                  <a:prstClr val="black">
                    <a:tint val="75000"/>
                  </a:prstClr>
                </a:solidFill>
              </a:rPr>
              <a:pPr/>
              <a:t>4/17/2014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2F5371-E5BF-4E32-ADD6-A973120E5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601708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422BA8-CEFF-4A21-A4C6-605B7781AE2C}" type="datetimeFigureOut">
              <a:rPr lang="en-US" smtClean="0">
                <a:solidFill>
                  <a:prstClr val="black">
                    <a:tint val="75000"/>
                  </a:prstClr>
                </a:solidFill>
              </a:rPr>
              <a:pPr/>
              <a:t>4/17/2014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E2F5371-E5BF-4E32-ADD6-A973120E5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733003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422BA8-CEFF-4A21-A4C6-605B7781AE2C}" type="datetimeFigureOut">
              <a:rPr lang="en-US" smtClean="0">
                <a:solidFill>
                  <a:prstClr val="black">
                    <a:tint val="75000"/>
                  </a:prstClr>
                </a:solidFill>
              </a:rPr>
              <a:pPr/>
              <a:t>4/17/2014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E2F5371-E5BF-4E32-ADD6-A973120E5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284670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422BA8-CEFF-4A21-A4C6-605B7781AE2C}" type="datetimeFigureOut">
              <a:rPr lang="en-US" smtClean="0">
                <a:solidFill>
                  <a:prstClr val="black">
                    <a:tint val="75000"/>
                  </a:prstClr>
                </a:solidFill>
              </a:rPr>
              <a:pPr/>
              <a:t>4/17/2014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E2F5371-E5BF-4E32-ADD6-A973120E5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295547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422BA8-CEFF-4A21-A4C6-605B7781AE2C}" type="datetimeFigureOut">
              <a:rPr lang="en-US" smtClean="0">
                <a:solidFill>
                  <a:prstClr val="black">
                    <a:tint val="75000"/>
                  </a:prstClr>
                </a:solidFill>
              </a:rPr>
              <a:pPr/>
              <a:t>4/17/2014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E2F5371-E5BF-4E32-ADD6-A973120E5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559170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422BA8-CEFF-4A21-A4C6-605B7781AE2C}" type="datetimeFigureOut">
              <a:rPr lang="en-US" smtClean="0">
                <a:solidFill>
                  <a:prstClr val="black">
                    <a:tint val="75000"/>
                  </a:prstClr>
                </a:solidFill>
              </a:rPr>
              <a:pPr/>
              <a:t>4/17/2014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E2F5371-E5BF-4E32-ADD6-A973120E5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03753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422BA8-CEFF-4A21-A4C6-605B7781AE2C}" type="datetimeFigureOut">
              <a:rPr lang="en-US" smtClean="0">
                <a:solidFill>
                  <a:prstClr val="black">
                    <a:tint val="75000"/>
                  </a:prstClr>
                </a:solidFill>
              </a:rPr>
              <a:pPr/>
              <a:t>4/17/2014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E2F5371-E5BF-4E32-ADD6-A973120E5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690397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422BA8-CEFF-4A21-A4C6-605B7781AE2C}" type="datetimeFigureOut">
              <a:rPr lang="en-US" smtClean="0">
                <a:solidFill>
                  <a:prstClr val="black">
                    <a:tint val="75000"/>
                  </a:prstClr>
                </a:solidFill>
              </a:rPr>
              <a:pPr/>
              <a:t>4/17/2014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2F5371-E5BF-4E32-ADD6-A973120E5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88955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p>
            <a:fld id="{543EA7DB-F1E8-411B-9830-6162B493F9F9}"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884205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422BA8-CEFF-4A21-A4C6-605B7781AE2C}" type="datetimeFigureOut">
              <a:rPr lang="en-US" smtClean="0">
                <a:solidFill>
                  <a:prstClr val="black">
                    <a:tint val="75000"/>
                  </a:prstClr>
                </a:solidFill>
              </a:rPr>
              <a:pPr/>
              <a:t>4/17/2014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2F5371-E5BF-4E32-ADD6-A973120E5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073828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CFE558-D6F2-4CEA-8F74-82C3347C56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764720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512DE1-75E1-4199-98BD-6F9F7AAA2A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152192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7244F3-8C97-415E-8A56-89E423A966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818206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B4BC41-FB88-4B49-9F1A-D04B9B9EBA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959517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94E89E-D8B9-450F-8874-ED39E7855A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455540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7DC72D8-F40F-4659-A2DF-8514A3726E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484520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7340EF5-36FF-4161-A5CC-6954A62445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03029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116950-3D66-489E-9E09-C3CC7CCBF6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729461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47D6C3-9A18-414A-B4A6-FC8484942B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89043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fld id="{8B55912A-C830-4D29-BA54-C10CED7267C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942001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605C5C-5815-4815-B6EA-AD83C19A7A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561066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068A0C-3AFB-4829-B3E2-996A0772E8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96605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398F9F-87FA-42BD-AE57-9C179F0726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247879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a:solidFill>
                  <a:srgbClr val="000000"/>
                </a:solidFill>
              </a:defRPr>
            </a:lvl1pPr>
          </a:lstStyle>
          <a:p>
            <a:pPr>
              <a:defRPr/>
            </a:pPr>
            <a:endParaRPr lang="en-US"/>
          </a:p>
        </p:txBody>
      </p:sp>
      <p:sp>
        <p:nvSpPr>
          <p:cNvPr id="4" name="Footer Placeholder 3"/>
          <p:cNvSpPr>
            <a:spLocks noGrp="1"/>
          </p:cNvSpPr>
          <p:nvPr>
            <p:ph type="ftr" sz="quarter" idx="11"/>
          </p:nvPr>
        </p:nvSpPr>
        <p:spPr/>
        <p:txBody>
          <a:bodyPr/>
          <a:lstStyle>
            <a:lvl1pPr>
              <a:defRPr>
                <a:solidFill>
                  <a:srgbClr val="000000"/>
                </a:solidFill>
              </a:defRPr>
            </a:lvl1pPr>
          </a:lstStyle>
          <a:p>
            <a:pPr>
              <a:defRPr/>
            </a:pPr>
            <a:endParaRPr lang="en-US"/>
          </a:p>
        </p:txBody>
      </p:sp>
      <p:sp>
        <p:nvSpPr>
          <p:cNvPr id="5" name="Slide Number Placeholder 4"/>
          <p:cNvSpPr>
            <a:spLocks noGrp="1"/>
          </p:cNvSpPr>
          <p:nvPr>
            <p:ph type="sldNum" sz="quarter" idx="12"/>
          </p:nvPr>
        </p:nvSpPr>
        <p:spPr/>
        <p:txBody>
          <a:bodyPr/>
          <a:lstStyle>
            <a:lvl1pPr>
              <a:defRPr>
                <a:solidFill>
                  <a:srgbClr val="000000"/>
                </a:solidFill>
              </a:defRPr>
            </a:lvl1pPr>
          </a:lstStyle>
          <a:p>
            <a:pPr>
              <a:defRPr/>
            </a:pPr>
            <a:fld id="{F2C008C9-AA58-4119-9FE8-0B94470D568B}" type="slidenum">
              <a:rPr lang="en-US"/>
              <a:pPr>
                <a:defRPr/>
              </a:pPr>
              <a:t>‹#›</a:t>
            </a:fld>
            <a:endParaRPr lang="en-US"/>
          </a:p>
        </p:txBody>
      </p:sp>
    </p:spTree>
    <p:extLst>
      <p:ext uri="{BB962C8B-B14F-4D97-AF65-F5344CB8AC3E}">
        <p14:creationId xmlns:p14="http://schemas.microsoft.com/office/powerpoint/2010/main" val="2895432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7DEEE964-AB9C-4F16-A1D1-BA1BDE2735B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78519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fld id="{D1DD9D0C-C0F8-4D23-814E-6C9C923B3B7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8342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F9F69E93-0E1F-4DF2-8174-C0E0A800B24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28876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2" y="365126"/>
            <a:ext cx="5800725"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1BF95C8F-3067-47B1-A687-2C17CF394CA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062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E0FAE4-2DEC-4D4D-89B9-5B07C1B83546}" type="datetimeFigureOut">
              <a:rPr lang="en-US" smtClean="0"/>
              <a:t>4/17/2014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5D0FA4-39F3-448A-ADAD-D6B307962E9E}" type="slidenum">
              <a:rPr lang="en-US" smtClean="0"/>
              <a:t>‹#›</a:t>
            </a:fld>
            <a:endParaRPr lang="en-US"/>
          </a:p>
        </p:txBody>
      </p:sp>
    </p:spTree>
    <p:extLst>
      <p:ext uri="{BB962C8B-B14F-4D97-AF65-F5344CB8AC3E}">
        <p14:creationId xmlns:p14="http://schemas.microsoft.com/office/powerpoint/2010/main" val="16406417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E0FAE4-2DEC-4D4D-89B9-5B07C1B83546}" type="datetimeFigureOut">
              <a:rPr lang="en-US" smtClean="0"/>
              <a:t>4/17/2014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5D0FA4-39F3-448A-ADAD-D6B307962E9E}" type="slidenum">
              <a:rPr lang="en-US" smtClean="0"/>
              <a:t>‹#›</a:t>
            </a:fld>
            <a:endParaRPr lang="en-US"/>
          </a:p>
        </p:txBody>
      </p:sp>
    </p:spTree>
    <p:extLst>
      <p:ext uri="{BB962C8B-B14F-4D97-AF65-F5344CB8AC3E}">
        <p14:creationId xmlns:p14="http://schemas.microsoft.com/office/powerpoint/2010/main" val="7994851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E0FAE4-2DEC-4D4D-89B9-5B07C1B83546}" type="datetimeFigureOut">
              <a:rPr lang="en-US" smtClean="0"/>
              <a:t>4/17/2014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5D0FA4-39F3-448A-ADAD-D6B307962E9E}" type="slidenum">
              <a:rPr lang="en-US" smtClean="0"/>
              <a:t>‹#›</a:t>
            </a:fld>
            <a:endParaRPr lang="en-US"/>
          </a:p>
        </p:txBody>
      </p:sp>
    </p:spTree>
    <p:extLst>
      <p:ext uri="{BB962C8B-B14F-4D97-AF65-F5344CB8AC3E}">
        <p14:creationId xmlns:p14="http://schemas.microsoft.com/office/powerpoint/2010/main" val="30139399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E0FAE4-2DEC-4D4D-89B9-5B07C1B83546}" type="datetimeFigureOut">
              <a:rPr lang="en-US" smtClean="0"/>
              <a:t>4/17/2014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5D0FA4-39F3-448A-ADAD-D6B307962E9E}" type="slidenum">
              <a:rPr lang="en-US" smtClean="0"/>
              <a:t>‹#›</a:t>
            </a:fld>
            <a:endParaRPr lang="en-US"/>
          </a:p>
        </p:txBody>
      </p:sp>
    </p:spTree>
    <p:extLst>
      <p:ext uri="{BB962C8B-B14F-4D97-AF65-F5344CB8AC3E}">
        <p14:creationId xmlns:p14="http://schemas.microsoft.com/office/powerpoint/2010/main" val="10479186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E0FAE4-2DEC-4D4D-89B9-5B07C1B83546}" type="datetimeFigureOut">
              <a:rPr lang="en-US" smtClean="0"/>
              <a:t>4/17/2014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5D0FA4-39F3-448A-ADAD-D6B307962E9E}" type="slidenum">
              <a:rPr lang="en-US" smtClean="0"/>
              <a:t>‹#›</a:t>
            </a:fld>
            <a:endParaRPr lang="en-US"/>
          </a:p>
        </p:txBody>
      </p:sp>
    </p:spTree>
    <p:extLst>
      <p:ext uri="{BB962C8B-B14F-4D97-AF65-F5344CB8AC3E}">
        <p14:creationId xmlns:p14="http://schemas.microsoft.com/office/powerpoint/2010/main" val="37718860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E0FAE4-2DEC-4D4D-89B9-5B07C1B83546}" type="datetimeFigureOut">
              <a:rPr lang="en-US" smtClean="0"/>
              <a:t>4/17/2014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5D0FA4-39F3-448A-ADAD-D6B307962E9E}" type="slidenum">
              <a:rPr lang="en-US" smtClean="0"/>
              <a:t>‹#›</a:t>
            </a:fld>
            <a:endParaRPr lang="en-US"/>
          </a:p>
        </p:txBody>
      </p:sp>
    </p:spTree>
    <p:extLst>
      <p:ext uri="{BB962C8B-B14F-4D97-AF65-F5344CB8AC3E}">
        <p14:creationId xmlns:p14="http://schemas.microsoft.com/office/powerpoint/2010/main" val="9831490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E0FAE4-2DEC-4D4D-89B9-5B07C1B83546}" type="datetimeFigureOut">
              <a:rPr lang="en-US" smtClean="0"/>
              <a:t>4/17/2014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5D0FA4-39F3-448A-ADAD-D6B307962E9E}" type="slidenum">
              <a:rPr lang="en-US" smtClean="0"/>
              <a:t>‹#›</a:t>
            </a:fld>
            <a:endParaRPr lang="en-US"/>
          </a:p>
        </p:txBody>
      </p:sp>
    </p:spTree>
    <p:extLst>
      <p:ext uri="{BB962C8B-B14F-4D97-AF65-F5344CB8AC3E}">
        <p14:creationId xmlns:p14="http://schemas.microsoft.com/office/powerpoint/2010/main" val="1900261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FD6A10B2-3154-49A4-8B53-9D3A329D5BF0}"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34715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E0FAE4-2DEC-4D4D-89B9-5B07C1B83546}" type="datetimeFigureOut">
              <a:rPr lang="en-US" smtClean="0"/>
              <a:t>4/17/2014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5D0FA4-39F3-448A-ADAD-D6B307962E9E}" type="slidenum">
              <a:rPr lang="en-US" smtClean="0"/>
              <a:t>‹#›</a:t>
            </a:fld>
            <a:endParaRPr lang="en-US"/>
          </a:p>
        </p:txBody>
      </p:sp>
    </p:spTree>
    <p:extLst>
      <p:ext uri="{BB962C8B-B14F-4D97-AF65-F5344CB8AC3E}">
        <p14:creationId xmlns:p14="http://schemas.microsoft.com/office/powerpoint/2010/main" val="21678179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E0FAE4-2DEC-4D4D-89B9-5B07C1B83546}" type="datetimeFigureOut">
              <a:rPr lang="en-US" smtClean="0"/>
              <a:t>4/17/2014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5D0FA4-39F3-448A-ADAD-D6B307962E9E}" type="slidenum">
              <a:rPr lang="en-US" smtClean="0"/>
              <a:t>‹#›</a:t>
            </a:fld>
            <a:endParaRPr lang="en-US"/>
          </a:p>
        </p:txBody>
      </p:sp>
    </p:spTree>
    <p:extLst>
      <p:ext uri="{BB962C8B-B14F-4D97-AF65-F5344CB8AC3E}">
        <p14:creationId xmlns:p14="http://schemas.microsoft.com/office/powerpoint/2010/main" val="3708699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E0FAE4-2DEC-4D4D-89B9-5B07C1B83546}" type="datetimeFigureOut">
              <a:rPr lang="en-US" smtClean="0"/>
              <a:t>4/17/2014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5D0FA4-39F3-448A-ADAD-D6B307962E9E}" type="slidenum">
              <a:rPr lang="en-US" smtClean="0"/>
              <a:t>‹#›</a:t>
            </a:fld>
            <a:endParaRPr lang="en-US"/>
          </a:p>
        </p:txBody>
      </p:sp>
    </p:spTree>
    <p:extLst>
      <p:ext uri="{BB962C8B-B14F-4D97-AF65-F5344CB8AC3E}">
        <p14:creationId xmlns:p14="http://schemas.microsoft.com/office/powerpoint/2010/main" val="33686835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2" y="365126"/>
            <a:ext cx="5800725"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E0FAE4-2DEC-4D4D-89B9-5B07C1B83546}" type="datetimeFigureOut">
              <a:rPr lang="en-US" smtClean="0"/>
              <a:t>4/17/2014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5D0FA4-39F3-448A-ADAD-D6B307962E9E}" type="slidenum">
              <a:rPr lang="en-US" smtClean="0"/>
              <a:t>‹#›</a:t>
            </a:fld>
            <a:endParaRPr lang="en-US"/>
          </a:p>
        </p:txBody>
      </p:sp>
    </p:spTree>
    <p:extLst>
      <p:ext uri="{BB962C8B-B14F-4D97-AF65-F5344CB8AC3E}">
        <p14:creationId xmlns:p14="http://schemas.microsoft.com/office/powerpoint/2010/main" val="41236305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8D3462C-37AF-48BB-8FB8-7BBE7F4A5B6F}" type="datetimeFigureOut">
              <a:rPr lang="en-US">
                <a:solidFill>
                  <a:srgbClr val="000000"/>
                </a:solidFill>
              </a:rPr>
              <a:pPr>
                <a:defRPr/>
              </a:pPr>
              <a:t>4/17/2014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82595D9-84AE-4698-9D8A-3184796AD5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16013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FA6E8A2-576D-4733-9D56-B8086FD8ED10}" type="datetimeFigureOut">
              <a:rPr lang="en-US">
                <a:solidFill>
                  <a:srgbClr val="000000"/>
                </a:solidFill>
              </a:rPr>
              <a:pPr>
                <a:defRPr/>
              </a:pPr>
              <a:t>4/17/2014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FF02EC7-689A-4484-BD29-2F24D31FAF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08386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2CA856D9-9FBB-4716-9370-43AF28D675AF}" type="datetimeFigureOut">
              <a:rPr lang="en-US">
                <a:solidFill>
                  <a:srgbClr val="000000"/>
                </a:solidFill>
              </a:rPr>
              <a:pPr>
                <a:defRPr/>
              </a:pPr>
              <a:t>4/17/2014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16782A7-7D6B-4CA9-AE48-8C75D0F2D8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42460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F6BA2666-0D21-4B4A-8A7B-17CC573638A2}" type="datetimeFigureOut">
              <a:rPr lang="en-US">
                <a:solidFill>
                  <a:srgbClr val="000000"/>
                </a:solidFill>
              </a:rPr>
              <a:pPr>
                <a:defRPr/>
              </a:pPr>
              <a:t>4/17/2014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0371C97-543D-4F17-9447-12205360D5D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3844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6B579076-234E-4AEF-A676-2C95FC17872C}" type="datetimeFigureOut">
              <a:rPr lang="en-US">
                <a:solidFill>
                  <a:srgbClr val="000000"/>
                </a:solidFill>
              </a:rPr>
              <a:pPr>
                <a:defRPr/>
              </a:pPr>
              <a:t>4/17/2014</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A6BB3E8-8C9A-4557-BA32-F25DFC2C56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5131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D58582B1-5A5C-4DE7-9285-F5E2FE40361A}" type="datetimeFigureOut">
              <a:rPr lang="en-US">
                <a:solidFill>
                  <a:srgbClr val="000000"/>
                </a:solidFill>
              </a:rPr>
              <a:pPr>
                <a:defRPr/>
              </a:pPr>
              <a:t>4/17/2014</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73D854D-F3C4-4F08-B4B3-F922853CA1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0801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96C59AA7-28AE-4FE4-B8B8-5AFDB125E1E9}"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98885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0DEDB0D6-1B14-4C44-8482-C6F4842735B8}" type="datetimeFigureOut">
              <a:rPr lang="en-US">
                <a:solidFill>
                  <a:srgbClr val="000000"/>
                </a:solidFill>
              </a:rPr>
              <a:pPr>
                <a:defRPr/>
              </a:pPr>
              <a:t>4/17/2014</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7E133C9-C166-49F4-BE29-73AC32E5D2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20873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79A0FCE-D5CA-4F96-AA99-3BE9892AB105}" type="datetimeFigureOut">
              <a:rPr lang="en-US">
                <a:solidFill>
                  <a:srgbClr val="000000"/>
                </a:solidFill>
              </a:rPr>
              <a:pPr>
                <a:defRPr/>
              </a:pPr>
              <a:t>4/17/2014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DFA9AB1-1D89-4A6A-8AE8-2D7BD695E9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65466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6E722C4-9AA2-41A7-8BB1-E01185E28172}" type="datetimeFigureOut">
              <a:rPr lang="en-US">
                <a:solidFill>
                  <a:srgbClr val="000000"/>
                </a:solidFill>
              </a:rPr>
              <a:pPr>
                <a:defRPr/>
              </a:pPr>
              <a:t>4/17/2014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7CE9C8B-9DE1-4C6C-92E9-EFAEEDA6ED7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34862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DC94452-891E-4FF9-A19A-B9FCB611F0A4}" type="datetimeFigureOut">
              <a:rPr lang="en-US">
                <a:solidFill>
                  <a:srgbClr val="000000"/>
                </a:solidFill>
              </a:rPr>
              <a:pPr>
                <a:defRPr/>
              </a:pPr>
              <a:t>4/17/2014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E8397D1-CB12-4248-BBAC-A65BEA6AEA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23654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9FFF14D-085C-4636-80F6-7C7DC598AC77}" type="datetimeFigureOut">
              <a:rPr lang="en-US">
                <a:solidFill>
                  <a:srgbClr val="000000"/>
                </a:solidFill>
              </a:rPr>
              <a:pPr>
                <a:defRPr/>
              </a:pPr>
              <a:t>4/17/2014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68CA2F7-DD22-4787-B1FC-0254346C6B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75708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738E3BCC-A2FE-43D5-BF88-9911506BF172}" type="datetimeFigureOut">
              <a:rPr lang="en-US">
                <a:solidFill>
                  <a:srgbClr val="000000"/>
                </a:solidFill>
              </a:rPr>
              <a:pPr>
                <a:defRPr/>
              </a:pPr>
              <a:t>4/17/2014</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871919E-506D-4C8E-ADF4-499724C390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94202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1A039079-7AC3-4D13-B712-6DD706D35690}" type="datetimeFigureOut">
              <a:rPr lang="en-US">
                <a:solidFill>
                  <a:srgbClr val="000000"/>
                </a:solidFill>
              </a:rPr>
              <a:pPr>
                <a:defRPr/>
              </a:pPr>
              <a:t>4/17/2014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49B912A-D1CD-49E5-BEA1-47385B2BBC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08640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8D3462C-37AF-48BB-8FB8-7BBE7F4A5B6F}" type="datetimeFigureOut">
              <a:rPr lang="en-US">
                <a:solidFill>
                  <a:srgbClr val="000000"/>
                </a:solidFill>
              </a:rPr>
              <a:pPr>
                <a:defRPr/>
              </a:pPr>
              <a:t>4/17/2014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82595D9-84AE-4698-9D8A-3184796AD5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40084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FA6E8A2-576D-4733-9D56-B8086FD8ED10}" type="datetimeFigureOut">
              <a:rPr lang="en-US">
                <a:solidFill>
                  <a:srgbClr val="000000"/>
                </a:solidFill>
              </a:rPr>
              <a:pPr>
                <a:defRPr/>
              </a:pPr>
              <a:t>4/17/2014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FF02EC7-689A-4484-BD29-2F24D31FAF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86357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2CA856D9-9FBB-4716-9370-43AF28D675AF}" type="datetimeFigureOut">
              <a:rPr lang="en-US">
                <a:solidFill>
                  <a:srgbClr val="000000"/>
                </a:solidFill>
              </a:rPr>
              <a:pPr>
                <a:defRPr/>
              </a:pPr>
              <a:t>4/17/2014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16782A7-7D6B-4CA9-AE48-8C75D0F2D8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1256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2A167A9B-21EE-4E64-8082-B8A27C5E2540}"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45415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F6BA2666-0D21-4B4A-8A7B-17CC573638A2}" type="datetimeFigureOut">
              <a:rPr lang="en-US">
                <a:solidFill>
                  <a:srgbClr val="000000"/>
                </a:solidFill>
              </a:rPr>
              <a:pPr>
                <a:defRPr/>
              </a:pPr>
              <a:t>4/17/2014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0371C97-543D-4F17-9447-12205360D5D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77317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6B579076-234E-4AEF-A676-2C95FC17872C}" type="datetimeFigureOut">
              <a:rPr lang="en-US">
                <a:solidFill>
                  <a:srgbClr val="000000"/>
                </a:solidFill>
              </a:rPr>
              <a:pPr>
                <a:defRPr/>
              </a:pPr>
              <a:t>4/17/2014</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A6BB3E8-8C9A-4557-BA32-F25DFC2C56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97322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D58582B1-5A5C-4DE7-9285-F5E2FE40361A}" type="datetimeFigureOut">
              <a:rPr lang="en-US">
                <a:solidFill>
                  <a:srgbClr val="000000"/>
                </a:solidFill>
              </a:rPr>
              <a:pPr>
                <a:defRPr/>
              </a:pPr>
              <a:t>4/17/2014</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73D854D-F3C4-4F08-B4B3-F922853CA1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11583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0DEDB0D6-1B14-4C44-8482-C6F4842735B8}" type="datetimeFigureOut">
              <a:rPr lang="en-US">
                <a:solidFill>
                  <a:srgbClr val="000000"/>
                </a:solidFill>
              </a:rPr>
              <a:pPr>
                <a:defRPr/>
              </a:pPr>
              <a:t>4/17/2014</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7E133C9-C166-49F4-BE29-73AC32E5D2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64611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79A0FCE-D5CA-4F96-AA99-3BE9892AB105}" type="datetimeFigureOut">
              <a:rPr lang="en-US">
                <a:solidFill>
                  <a:srgbClr val="000000"/>
                </a:solidFill>
              </a:rPr>
              <a:pPr>
                <a:defRPr/>
              </a:pPr>
              <a:t>4/17/2014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DFA9AB1-1D89-4A6A-8AE8-2D7BD695E9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43825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6E722C4-9AA2-41A7-8BB1-E01185E28172}" type="datetimeFigureOut">
              <a:rPr lang="en-US">
                <a:solidFill>
                  <a:srgbClr val="000000"/>
                </a:solidFill>
              </a:rPr>
              <a:pPr>
                <a:defRPr/>
              </a:pPr>
              <a:t>4/17/2014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7CE9C8B-9DE1-4C6C-92E9-EFAEEDA6ED7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87346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DC94452-891E-4FF9-A19A-B9FCB611F0A4}" type="datetimeFigureOut">
              <a:rPr lang="en-US">
                <a:solidFill>
                  <a:srgbClr val="000000"/>
                </a:solidFill>
              </a:rPr>
              <a:pPr>
                <a:defRPr/>
              </a:pPr>
              <a:t>4/17/2014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E8397D1-CB12-4248-BBAC-A65BEA6AEA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14777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9FFF14D-085C-4636-80F6-7C7DC598AC77}" type="datetimeFigureOut">
              <a:rPr lang="en-US">
                <a:solidFill>
                  <a:srgbClr val="000000"/>
                </a:solidFill>
              </a:rPr>
              <a:pPr>
                <a:defRPr/>
              </a:pPr>
              <a:t>4/17/2014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68CA2F7-DD22-4787-B1FC-0254346C6B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01693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738E3BCC-A2FE-43D5-BF88-9911506BF172}" type="datetimeFigureOut">
              <a:rPr lang="en-US">
                <a:solidFill>
                  <a:srgbClr val="000000"/>
                </a:solidFill>
              </a:rPr>
              <a:pPr>
                <a:defRPr/>
              </a:pPr>
              <a:t>4/17/2014</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871919E-506D-4C8E-ADF4-499724C390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8028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1A039079-7AC3-4D13-B712-6DD706D35690}" type="datetimeFigureOut">
              <a:rPr lang="en-US">
                <a:solidFill>
                  <a:srgbClr val="000000"/>
                </a:solidFill>
              </a:rPr>
              <a:pPr>
                <a:defRPr/>
              </a:pPr>
              <a:t>4/17/2014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49B912A-D1CD-49E5-BEA1-47385B2BBC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684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5A154E02-F5DF-468A-8734-B6E5127C88FE}"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34974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8D3462C-37AF-48BB-8FB8-7BBE7F4A5B6F}" type="datetimeFigureOut">
              <a:rPr lang="en-US">
                <a:solidFill>
                  <a:srgbClr val="000000"/>
                </a:solidFill>
              </a:rPr>
              <a:pPr>
                <a:defRPr/>
              </a:pPr>
              <a:t>4/17/2014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82595D9-84AE-4698-9D8A-3184796AD5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61740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FA6E8A2-576D-4733-9D56-B8086FD8ED10}" type="datetimeFigureOut">
              <a:rPr lang="en-US">
                <a:solidFill>
                  <a:srgbClr val="000000"/>
                </a:solidFill>
              </a:rPr>
              <a:pPr>
                <a:defRPr/>
              </a:pPr>
              <a:t>4/17/2014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FF02EC7-689A-4484-BD29-2F24D31FAF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95017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2CA856D9-9FBB-4716-9370-43AF28D675AF}" type="datetimeFigureOut">
              <a:rPr lang="en-US">
                <a:solidFill>
                  <a:srgbClr val="000000"/>
                </a:solidFill>
              </a:rPr>
              <a:pPr>
                <a:defRPr/>
              </a:pPr>
              <a:t>4/17/2014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16782A7-7D6B-4CA9-AE48-8C75D0F2D8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81667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F6BA2666-0D21-4B4A-8A7B-17CC573638A2}" type="datetimeFigureOut">
              <a:rPr lang="en-US">
                <a:solidFill>
                  <a:srgbClr val="000000"/>
                </a:solidFill>
              </a:rPr>
              <a:pPr>
                <a:defRPr/>
              </a:pPr>
              <a:t>4/17/2014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0371C97-543D-4F17-9447-12205360D5D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78438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6B579076-234E-4AEF-A676-2C95FC17872C}" type="datetimeFigureOut">
              <a:rPr lang="en-US">
                <a:solidFill>
                  <a:srgbClr val="000000"/>
                </a:solidFill>
              </a:rPr>
              <a:pPr>
                <a:defRPr/>
              </a:pPr>
              <a:t>4/17/2014</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A6BB3E8-8C9A-4557-BA32-F25DFC2C56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65441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D58582B1-5A5C-4DE7-9285-F5E2FE40361A}" type="datetimeFigureOut">
              <a:rPr lang="en-US">
                <a:solidFill>
                  <a:srgbClr val="000000"/>
                </a:solidFill>
              </a:rPr>
              <a:pPr>
                <a:defRPr/>
              </a:pPr>
              <a:t>4/17/2014</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73D854D-F3C4-4F08-B4B3-F922853CA1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05746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0DEDB0D6-1B14-4C44-8482-C6F4842735B8}" type="datetimeFigureOut">
              <a:rPr lang="en-US">
                <a:solidFill>
                  <a:srgbClr val="000000"/>
                </a:solidFill>
              </a:rPr>
              <a:pPr>
                <a:defRPr/>
              </a:pPr>
              <a:t>4/17/2014</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7E133C9-C166-49F4-BE29-73AC32E5D2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13456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79A0FCE-D5CA-4F96-AA99-3BE9892AB105}" type="datetimeFigureOut">
              <a:rPr lang="en-US">
                <a:solidFill>
                  <a:srgbClr val="000000"/>
                </a:solidFill>
              </a:rPr>
              <a:pPr>
                <a:defRPr/>
              </a:pPr>
              <a:t>4/17/2014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DFA9AB1-1D89-4A6A-8AE8-2D7BD695E9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88456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6E722C4-9AA2-41A7-8BB1-E01185E28172}" type="datetimeFigureOut">
              <a:rPr lang="en-US">
                <a:solidFill>
                  <a:srgbClr val="000000"/>
                </a:solidFill>
              </a:rPr>
              <a:pPr>
                <a:defRPr/>
              </a:pPr>
              <a:t>4/17/2014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7CE9C8B-9DE1-4C6C-92E9-EFAEEDA6ED7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41874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DC94452-891E-4FF9-A19A-B9FCB611F0A4}" type="datetimeFigureOut">
              <a:rPr lang="en-US">
                <a:solidFill>
                  <a:srgbClr val="000000"/>
                </a:solidFill>
              </a:rPr>
              <a:pPr>
                <a:defRPr/>
              </a:pPr>
              <a:t>4/17/2014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E8397D1-CB12-4248-BBAC-A65BEA6AEA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0232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9941D05C-8323-4C5B-BE41-E578B096305F}"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55851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9FFF14D-085C-4636-80F6-7C7DC598AC77}" type="datetimeFigureOut">
              <a:rPr lang="en-US">
                <a:solidFill>
                  <a:srgbClr val="000000"/>
                </a:solidFill>
              </a:rPr>
              <a:pPr>
                <a:defRPr/>
              </a:pPr>
              <a:t>4/17/2014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68CA2F7-DD22-4787-B1FC-0254346C6B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43035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738E3BCC-A2FE-43D5-BF88-9911506BF172}" type="datetimeFigureOut">
              <a:rPr lang="en-US">
                <a:solidFill>
                  <a:srgbClr val="000000"/>
                </a:solidFill>
              </a:rPr>
              <a:pPr>
                <a:defRPr/>
              </a:pPr>
              <a:t>4/17/2014</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871919E-506D-4C8E-ADF4-499724C390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43844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1A039079-7AC3-4D13-B712-6DD706D35690}" type="datetimeFigureOut">
              <a:rPr lang="en-US">
                <a:solidFill>
                  <a:srgbClr val="000000"/>
                </a:solidFill>
              </a:rPr>
              <a:pPr>
                <a:defRPr/>
              </a:pPr>
              <a:t>4/17/2014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49B912A-D1CD-49E5-BEA1-47385B2BBC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30956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E093014-58EB-4460-B6A2-B408E0C212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56487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5CC8C08-AD9E-4A10-9E75-7833BEFD05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1309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F934719-DC3A-42B2-8088-9AEB7AC928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7946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619C420-6631-40FE-801E-BB706518E24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3722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D8B9CC1-B614-4DEB-B6D1-99FB674822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71403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BD15613-F83B-4A92-9E10-DCD92A2E07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02889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6EA1FAA-B6BA-4EAC-8E79-24C6CB4367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9936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142734E0-B24B-487B-9193-B4C2A9E6AD12}"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50300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7AF52A6-5795-499D-B321-AD2DB5C166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2517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93FA7ED-6DE7-4C47-9244-8842ACC9F40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11193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134442-109A-4327-AE16-A41A246A12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5348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C685E20-51C4-4C82-979F-152E841D83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42423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9DFA96C-4B42-4128-BD0D-7DC6E14101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19387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BE20D70-A884-4541-9298-BC5A7B3920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53551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36A0222-B41E-4828-A8F8-CD4339D5B0F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51261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E2285C8-DB15-40F2-9666-170615072FC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78795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86F390E-B9EC-49ED-AC93-CAFEB4202C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63418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16FC1C8-4BCB-404E-8F1B-A3930291DAB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8623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1DB3F086-DDC5-45EF-B232-56605409DAD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14712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CDB9D754-CE44-431A-82FA-FAF194FFABC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08571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8FA765A-9B94-430F-B504-FAC5EE7648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44634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E37C25D-C8BF-4809-B808-7C146C63D4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93275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7F4B53C-9961-419E-A8B2-2581B3539D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28426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28B74DD-2CAD-4E00-A66B-FA62879B59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38011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9DFA96C-4B42-4128-BD0D-7DC6E14101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11670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BE20D70-A884-4541-9298-BC5A7B3920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00443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36A0222-B41E-4828-A8F8-CD4339D5B0F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717282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E2285C8-DB15-40F2-9666-170615072FC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84204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86F390E-B9EC-49ED-AC93-CAFEB4202C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509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0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2.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3.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theme" Target="../theme/theme1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167.xml"/><Relationship Id="rId1" Type="http://schemas.openxmlformats.org/officeDocument/2006/relationships/slideLayout" Target="../slideLayouts/slideLayout166.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169.xml"/><Relationship Id="rId1" Type="http://schemas.openxmlformats.org/officeDocument/2006/relationships/slideLayout" Target="../slideLayouts/slideLayout16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9.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theme" Target="../theme/theme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E0FAE4-2DEC-4D4D-89B9-5B07C1B83546}" type="datetimeFigureOut">
              <a:rPr lang="en-US" smtClean="0"/>
              <a:t>4/17/2014</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5D0FA4-39F3-448A-ADAD-D6B307962E9E}" type="slidenum">
              <a:rPr lang="en-US" smtClean="0"/>
              <a:t>‹#›</a:t>
            </a:fld>
            <a:endParaRPr lang="en-US"/>
          </a:p>
        </p:txBody>
      </p:sp>
    </p:spTree>
    <p:extLst>
      <p:ext uri="{BB962C8B-B14F-4D97-AF65-F5344CB8AC3E}">
        <p14:creationId xmlns:p14="http://schemas.microsoft.com/office/powerpoint/2010/main" val="314067317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25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17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fontAlgn="base">
              <a:spcBef>
                <a:spcPct val="0"/>
              </a:spcBef>
              <a:spcAft>
                <a:spcPct val="0"/>
              </a:spcAft>
              <a:defRPr/>
            </a:pPr>
            <a:endParaRPr lang="en-US"/>
          </a:p>
        </p:txBody>
      </p:sp>
      <p:sp>
        <p:nvSpPr>
          <p:cNvPr id="317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fontAlgn="base">
              <a:spcBef>
                <a:spcPct val="0"/>
              </a:spcBef>
              <a:spcAft>
                <a:spcPct val="0"/>
              </a:spcAft>
              <a:defRPr/>
            </a:pPr>
            <a:endParaRPr lang="en-US"/>
          </a:p>
        </p:txBody>
      </p:sp>
      <p:sp>
        <p:nvSpPr>
          <p:cNvPr id="317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pPr fontAlgn="base">
              <a:spcBef>
                <a:spcPct val="0"/>
              </a:spcBef>
              <a:spcAft>
                <a:spcPct val="0"/>
              </a:spcAft>
            </a:pPr>
            <a:fld id="{4B32164B-AA8B-418D-B14A-B3D2BBC18ECA}" type="slidenum">
              <a:rPr lang="en-US" smtClean="0"/>
              <a:pPr fontAlgn="base">
                <a:spcBef>
                  <a:spcPct val="0"/>
                </a:spcBef>
                <a:spcAft>
                  <a:spcPct val="0"/>
                </a:spcAft>
              </a:pPr>
              <a:t>‹#›</a:t>
            </a:fld>
            <a:endParaRPr lang="en-US" smtClean="0"/>
          </a:p>
        </p:txBody>
      </p:sp>
    </p:spTree>
    <p:extLst>
      <p:ext uri="{BB962C8B-B14F-4D97-AF65-F5344CB8AC3E}">
        <p14:creationId xmlns:p14="http://schemas.microsoft.com/office/powerpoint/2010/main" val="878632436"/>
      </p:ext>
    </p:extLst>
  </p:cSld>
  <p:clrMap bg1="lt1" tx1="dk1" bg2="lt2" tx2="dk2" accent1="accent1" accent2="accent2" accent3="accent3" accent4="accent4" accent5="accent5" accent6="accent6" hlink="hlink" folHlink="folHlink"/>
  <p:sldLayoutIdLst>
    <p:sldLayoutId id="214748391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17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fontAlgn="base">
              <a:spcBef>
                <a:spcPct val="0"/>
              </a:spcBef>
              <a:spcAft>
                <a:spcPct val="0"/>
              </a:spcAft>
              <a:defRPr/>
            </a:pPr>
            <a:endParaRPr lang="en-US"/>
          </a:p>
        </p:txBody>
      </p:sp>
      <p:sp>
        <p:nvSpPr>
          <p:cNvPr id="317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fontAlgn="base">
              <a:spcBef>
                <a:spcPct val="0"/>
              </a:spcBef>
              <a:spcAft>
                <a:spcPct val="0"/>
              </a:spcAft>
              <a:defRPr/>
            </a:pPr>
            <a:endParaRPr lang="en-US"/>
          </a:p>
        </p:txBody>
      </p:sp>
      <p:sp>
        <p:nvSpPr>
          <p:cNvPr id="317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pPr fontAlgn="base">
              <a:spcBef>
                <a:spcPct val="0"/>
              </a:spcBef>
              <a:spcAft>
                <a:spcPct val="0"/>
              </a:spcAft>
            </a:pPr>
            <a:fld id="{C214B879-C7D2-4DF4-AF65-0014CEEBE277}" type="slidenum">
              <a:rPr lang="en-US" smtClean="0"/>
              <a:pPr fontAlgn="base">
                <a:spcBef>
                  <a:spcPct val="0"/>
                </a:spcBef>
                <a:spcAft>
                  <a:spcPct val="0"/>
                </a:spcAft>
              </a:pPr>
              <a:t>‹#›</a:t>
            </a:fld>
            <a:endParaRPr lang="en-US" smtClean="0"/>
          </a:p>
        </p:txBody>
      </p:sp>
    </p:spTree>
    <p:extLst>
      <p:ext uri="{BB962C8B-B14F-4D97-AF65-F5344CB8AC3E}">
        <p14:creationId xmlns:p14="http://schemas.microsoft.com/office/powerpoint/2010/main" val="142391684"/>
      </p:ext>
    </p:extLst>
  </p:cSld>
  <p:clrMap bg1="lt1" tx1="dk1" bg2="lt2" tx2="dk2" accent1="accent1" accent2="accent2" accent3="accent3" accent4="accent4" accent5="accent5" accent6="accent6" hlink="hlink" folHlink="folHlink"/>
  <p:sldLayoutIdLst>
    <p:sldLayoutId id="214748391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E474905-E32E-4359-91F1-8D525CD2CB54}"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1346755794"/>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bwMode="auto">
          <a:xfrm>
            <a:off x="457200" y="274639"/>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9507" name="Rectangle 3"/>
          <p:cNvSpPr>
            <a:spLocks noGrp="1" noChangeArrowheads="1"/>
          </p:cNvSpPr>
          <p:nvPr>
            <p:ph type="body" idx="1"/>
          </p:nvPr>
        </p:nvSpPr>
        <p:spPr bwMode="auto">
          <a:xfrm>
            <a:off x="457200" y="1600201"/>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9508" name="Rectangle 4"/>
          <p:cNvSpPr>
            <a:spLocks noGrp="1" noChangeArrowheads="1"/>
          </p:cNvSpPr>
          <p:nvPr>
            <p:ph type="dt" sz="half" idx="2"/>
          </p:nvPr>
        </p:nvSpPr>
        <p:spPr bwMode="auto">
          <a:xfrm>
            <a:off x="457200" y="6245225"/>
            <a:ext cx="2133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smtClean="0">
              <a:solidFill>
                <a:srgbClr val="000000"/>
              </a:solidFill>
            </a:endParaRPr>
          </a:p>
        </p:txBody>
      </p:sp>
      <p:sp>
        <p:nvSpPr>
          <p:cNvPr id="149509" name="Rectangle 5"/>
          <p:cNvSpPr>
            <a:spLocks noGrp="1" noChangeArrowheads="1"/>
          </p:cNvSpPr>
          <p:nvPr>
            <p:ph type="ftr" sz="quarter" idx="3"/>
          </p:nvPr>
        </p:nvSpPr>
        <p:spPr bwMode="auto">
          <a:xfrm>
            <a:off x="3124200" y="6245225"/>
            <a:ext cx="2895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smtClean="0">
              <a:solidFill>
                <a:srgbClr val="000000"/>
              </a:solidFill>
            </a:endParaRPr>
          </a:p>
        </p:txBody>
      </p:sp>
      <p:sp>
        <p:nvSpPr>
          <p:cNvPr id="149510" name="Rectangle 6"/>
          <p:cNvSpPr>
            <a:spLocks noGrp="1" noChangeArrowheads="1"/>
          </p:cNvSpPr>
          <p:nvPr>
            <p:ph type="sldNum" sz="quarter" idx="4"/>
          </p:nvPr>
        </p:nvSpPr>
        <p:spPr bwMode="auto">
          <a:xfrm>
            <a:off x="6553200" y="6245225"/>
            <a:ext cx="2133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37EAC3F6-4418-40BB-B9BE-F57E87D5D771}"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365622313"/>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atin typeface="Times New Roman" pitchFamily="18"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atin typeface="Times New Roman" pitchFamily="18"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b="0">
                <a:latin typeface="Times New Roman" panose="02020603050405020304" pitchFamily="18" charset="0"/>
              </a:defRPr>
            </a:lvl1pPr>
          </a:lstStyle>
          <a:p>
            <a:pPr fontAlgn="base">
              <a:spcBef>
                <a:spcPct val="0"/>
              </a:spcBef>
              <a:spcAft>
                <a:spcPct val="0"/>
              </a:spcAft>
            </a:pPr>
            <a:fld id="{A0597799-BB44-41B8-AF9B-E8CB954BE827}" type="slidenum">
              <a:rPr lang="en-US" sz="1400" smtClean="0">
                <a:solidFill>
                  <a:srgbClr val="000000"/>
                </a:solidFill>
              </a:rPr>
              <a:pPr fontAlgn="base">
                <a:spcBef>
                  <a:spcPct val="0"/>
                </a:spcBef>
                <a:spcAft>
                  <a:spcPct val="0"/>
                </a:spcAft>
              </a:pPr>
              <a:t>‹#›</a:t>
            </a:fld>
            <a:endParaRPr lang="en-US" sz="1400" smtClean="0">
              <a:solidFill>
                <a:srgbClr val="000000"/>
              </a:solidFill>
            </a:endParaRPr>
          </a:p>
        </p:txBody>
      </p:sp>
    </p:spTree>
    <p:extLst>
      <p:ext uri="{BB962C8B-B14F-4D97-AF65-F5344CB8AC3E}">
        <p14:creationId xmlns:p14="http://schemas.microsoft.com/office/powerpoint/2010/main" val="4270556718"/>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422BA8-CEFF-4A21-A4C6-605B7781AE2C}" type="datetimeFigureOut">
              <a:rPr lang="en-US" smtClean="0">
                <a:solidFill>
                  <a:prstClr val="black">
                    <a:tint val="75000"/>
                  </a:prstClr>
                </a:solidFill>
              </a:rPr>
              <a:pPr/>
              <a:t>4/17/2014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2F5371-E5BF-4E32-ADD6-A973120E5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4159559"/>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C650F6D-8F5A-4E81-881B-F33D810E73FA}"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198370233"/>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63"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8892E543-2C2F-4B45-846E-6C147A2171D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231101945"/>
      </p:ext>
    </p:extLst>
  </p:cSld>
  <p:clrMap bg1="lt1" tx1="dk1" bg2="lt2" tx2="dk2" accent1="accent1" accent2="accent2" accent3="accent3" accent4="accent4" accent5="accent5" accent6="accent6" hlink="hlink" folHlink="folHlink"/>
  <p:sldLayoutIdLst>
    <p:sldLayoutId id="2147484004" r:id="rId1"/>
    <p:sldLayoutId id="2147484005"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63"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8892E543-2C2F-4B45-846E-6C147A2171D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244847756"/>
      </p:ext>
    </p:extLst>
  </p:cSld>
  <p:clrMap bg1="lt1" tx1="dk1" bg2="lt2" tx2="dk2" accent1="accent1" accent2="accent2" accent3="accent3" accent4="accent4" accent5="accent5" accent6="accent6" hlink="hlink" folHlink="folHlink"/>
  <p:sldLayoutIdLst>
    <p:sldLayoutId id="2147484031" r:id="rId1"/>
    <p:sldLayoutId id="2147484032"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422BA8-CEFF-4A21-A4C6-605B7781AE2C}" type="datetimeFigureOut">
              <a:rPr lang="en-US" smtClean="0">
                <a:solidFill>
                  <a:prstClr val="black">
                    <a:tint val="75000"/>
                  </a:prstClr>
                </a:solidFill>
              </a:rPr>
              <a:pPr/>
              <a:t>4/17/2014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2F5371-E5BF-4E32-ADD6-A973120E5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3370767"/>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E0FAE4-2DEC-4D4D-89B9-5B07C1B83546}" type="datetimeFigureOut">
              <a:rPr lang="en-US" smtClean="0"/>
              <a:t>4/17/2014</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5D0FA4-39F3-448A-ADAD-D6B307962E9E}" type="slidenum">
              <a:rPr lang="en-US" smtClean="0"/>
              <a:t>‹#›</a:t>
            </a:fld>
            <a:endParaRPr lang="en-US"/>
          </a:p>
        </p:txBody>
      </p:sp>
    </p:spTree>
    <p:extLst>
      <p:ext uri="{BB962C8B-B14F-4D97-AF65-F5344CB8AC3E}">
        <p14:creationId xmlns:p14="http://schemas.microsoft.com/office/powerpoint/2010/main" val="220739843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150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95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fontAlgn="base">
              <a:spcBef>
                <a:spcPct val="0"/>
              </a:spcBef>
              <a:spcAft>
                <a:spcPct val="0"/>
              </a:spcAft>
              <a:defRPr/>
            </a:pPr>
            <a:endParaRPr lang="en-US">
              <a:solidFill>
                <a:srgbClr val="000000"/>
              </a:solidFill>
            </a:endParaRPr>
          </a:p>
        </p:txBody>
      </p:sp>
      <p:sp>
        <p:nvSpPr>
          <p:cNvPr id="1495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fontAlgn="base">
              <a:spcBef>
                <a:spcPct val="0"/>
              </a:spcBef>
              <a:spcAft>
                <a:spcPct val="0"/>
              </a:spcAft>
              <a:defRPr/>
            </a:pPr>
            <a:endParaRPr lang="en-US">
              <a:solidFill>
                <a:srgbClr val="000000"/>
              </a:solidFill>
            </a:endParaRPr>
          </a:p>
        </p:txBody>
      </p:sp>
      <p:sp>
        <p:nvSpPr>
          <p:cNvPr id="1495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fontAlgn="base">
              <a:spcBef>
                <a:spcPct val="0"/>
              </a:spcBef>
              <a:spcAft>
                <a:spcPct val="0"/>
              </a:spcAft>
              <a:defRPr/>
            </a:pPr>
            <a:fld id="{3C4E5755-6055-42BD-BB24-1AB56422A73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611594012"/>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 id="2147484060" r:id="rId12"/>
    <p:sldLayoutId id="21474840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E0FAE4-2DEC-4D4D-89B9-5B07C1B83546}" type="datetimeFigureOut">
              <a:rPr lang="en-US" smtClean="0"/>
              <a:t>4/17/2014</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5D0FA4-39F3-448A-ADAD-D6B307962E9E}" type="slidenum">
              <a:rPr lang="en-US" smtClean="0"/>
              <a:t>‹#›</a:t>
            </a:fld>
            <a:endParaRPr lang="en-US"/>
          </a:p>
        </p:txBody>
      </p:sp>
    </p:spTree>
    <p:extLst>
      <p:ext uri="{BB962C8B-B14F-4D97-AF65-F5344CB8AC3E}">
        <p14:creationId xmlns:p14="http://schemas.microsoft.com/office/powerpoint/2010/main" val="260228814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4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7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b="0" smtClean="0">
                <a:latin typeface="+mn-lt"/>
              </a:defRPr>
            </a:lvl1pPr>
          </a:lstStyle>
          <a:p>
            <a:pPr fontAlgn="base">
              <a:spcBef>
                <a:spcPct val="0"/>
              </a:spcBef>
              <a:spcAft>
                <a:spcPct val="0"/>
              </a:spcAft>
              <a:defRPr/>
            </a:pPr>
            <a:fld id="{3272094D-F4E0-46E4-8D11-67064E012A6B}" type="datetimeFigureOut">
              <a:rPr lang="en-US" sz="1400">
                <a:solidFill>
                  <a:srgbClr val="000000"/>
                </a:solidFill>
              </a:rPr>
              <a:pPr fontAlgn="base">
                <a:spcBef>
                  <a:spcPct val="0"/>
                </a:spcBef>
                <a:spcAft>
                  <a:spcPct val="0"/>
                </a:spcAft>
                <a:defRPr/>
              </a:pPr>
              <a:t>4/17/2014</a:t>
            </a:fld>
            <a:endParaRPr lang="en-US" sz="1400">
              <a:solidFill>
                <a:srgbClr val="000000"/>
              </a:solidFill>
            </a:endParaRPr>
          </a:p>
        </p:txBody>
      </p:sp>
      <p:sp>
        <p:nvSpPr>
          <p:cNvPr id="107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b="0" smtClean="0">
                <a:latin typeface="+mn-lt"/>
              </a:defRPr>
            </a:lvl1pPr>
          </a:lstStyle>
          <a:p>
            <a:pPr fontAlgn="base">
              <a:spcBef>
                <a:spcPct val="0"/>
              </a:spcBef>
              <a:spcAft>
                <a:spcPct val="0"/>
              </a:spcAft>
              <a:defRPr/>
            </a:pPr>
            <a:endParaRPr lang="en-US" sz="1400">
              <a:solidFill>
                <a:srgbClr val="000000"/>
              </a:solidFill>
            </a:endParaRPr>
          </a:p>
        </p:txBody>
      </p:sp>
      <p:sp>
        <p:nvSpPr>
          <p:cNvPr id="107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b="0">
                <a:latin typeface="Times New Roman" panose="02020603050405020304" pitchFamily="18" charset="0"/>
              </a:defRPr>
            </a:lvl1pPr>
          </a:lstStyle>
          <a:p>
            <a:pPr fontAlgn="base">
              <a:spcBef>
                <a:spcPct val="0"/>
              </a:spcBef>
              <a:spcAft>
                <a:spcPct val="0"/>
              </a:spcAft>
            </a:pPr>
            <a:fld id="{2FF61055-BA43-47FD-B2F1-FA8FEF70E99E}" type="slidenum">
              <a:rPr lang="en-US" sz="1400" smtClean="0">
                <a:solidFill>
                  <a:srgbClr val="000000"/>
                </a:solidFill>
              </a:rPr>
              <a:pPr fontAlgn="base">
                <a:spcBef>
                  <a:spcPct val="0"/>
                </a:spcBef>
                <a:spcAft>
                  <a:spcPct val="0"/>
                </a:spcAft>
              </a:pPr>
              <a:t>‹#›</a:t>
            </a:fld>
            <a:endParaRPr lang="en-US" sz="1400" smtClean="0">
              <a:solidFill>
                <a:srgbClr val="000000"/>
              </a:solidFill>
            </a:endParaRPr>
          </a:p>
        </p:txBody>
      </p:sp>
    </p:spTree>
    <p:extLst>
      <p:ext uri="{BB962C8B-B14F-4D97-AF65-F5344CB8AC3E}">
        <p14:creationId xmlns:p14="http://schemas.microsoft.com/office/powerpoint/2010/main" val="2320788923"/>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4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7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b="0" smtClean="0">
                <a:latin typeface="+mn-lt"/>
              </a:defRPr>
            </a:lvl1pPr>
          </a:lstStyle>
          <a:p>
            <a:pPr fontAlgn="base">
              <a:spcBef>
                <a:spcPct val="0"/>
              </a:spcBef>
              <a:spcAft>
                <a:spcPct val="0"/>
              </a:spcAft>
              <a:defRPr/>
            </a:pPr>
            <a:fld id="{3272094D-F4E0-46E4-8D11-67064E012A6B}" type="datetimeFigureOut">
              <a:rPr lang="en-US" sz="1400">
                <a:solidFill>
                  <a:srgbClr val="000000"/>
                </a:solidFill>
              </a:rPr>
              <a:pPr fontAlgn="base">
                <a:spcBef>
                  <a:spcPct val="0"/>
                </a:spcBef>
                <a:spcAft>
                  <a:spcPct val="0"/>
                </a:spcAft>
                <a:defRPr/>
              </a:pPr>
              <a:t>4/17/2014</a:t>
            </a:fld>
            <a:endParaRPr lang="en-US" sz="1400">
              <a:solidFill>
                <a:srgbClr val="000000"/>
              </a:solidFill>
            </a:endParaRPr>
          </a:p>
        </p:txBody>
      </p:sp>
      <p:sp>
        <p:nvSpPr>
          <p:cNvPr id="107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b="0" smtClean="0">
                <a:latin typeface="+mn-lt"/>
              </a:defRPr>
            </a:lvl1pPr>
          </a:lstStyle>
          <a:p>
            <a:pPr fontAlgn="base">
              <a:spcBef>
                <a:spcPct val="0"/>
              </a:spcBef>
              <a:spcAft>
                <a:spcPct val="0"/>
              </a:spcAft>
              <a:defRPr/>
            </a:pPr>
            <a:endParaRPr lang="en-US" sz="1400">
              <a:solidFill>
                <a:srgbClr val="000000"/>
              </a:solidFill>
            </a:endParaRPr>
          </a:p>
        </p:txBody>
      </p:sp>
      <p:sp>
        <p:nvSpPr>
          <p:cNvPr id="107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b="0">
                <a:latin typeface="Times New Roman" panose="02020603050405020304" pitchFamily="18" charset="0"/>
              </a:defRPr>
            </a:lvl1pPr>
          </a:lstStyle>
          <a:p>
            <a:pPr fontAlgn="base">
              <a:spcBef>
                <a:spcPct val="0"/>
              </a:spcBef>
              <a:spcAft>
                <a:spcPct val="0"/>
              </a:spcAft>
            </a:pPr>
            <a:fld id="{2FF61055-BA43-47FD-B2F1-FA8FEF70E99E}" type="slidenum">
              <a:rPr lang="en-US" sz="1400" smtClean="0">
                <a:solidFill>
                  <a:srgbClr val="000000"/>
                </a:solidFill>
              </a:rPr>
              <a:pPr fontAlgn="base">
                <a:spcBef>
                  <a:spcPct val="0"/>
                </a:spcBef>
                <a:spcAft>
                  <a:spcPct val="0"/>
                </a:spcAft>
              </a:pPr>
              <a:t>‹#›</a:t>
            </a:fld>
            <a:endParaRPr lang="en-US" sz="1400" smtClean="0">
              <a:solidFill>
                <a:srgbClr val="000000"/>
              </a:solidFill>
            </a:endParaRPr>
          </a:p>
        </p:txBody>
      </p:sp>
    </p:spTree>
    <p:extLst>
      <p:ext uri="{BB962C8B-B14F-4D97-AF65-F5344CB8AC3E}">
        <p14:creationId xmlns:p14="http://schemas.microsoft.com/office/powerpoint/2010/main" val="3291186993"/>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4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7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b="0" smtClean="0">
                <a:latin typeface="+mn-lt"/>
              </a:defRPr>
            </a:lvl1pPr>
          </a:lstStyle>
          <a:p>
            <a:pPr fontAlgn="base">
              <a:spcBef>
                <a:spcPct val="0"/>
              </a:spcBef>
              <a:spcAft>
                <a:spcPct val="0"/>
              </a:spcAft>
              <a:defRPr/>
            </a:pPr>
            <a:fld id="{3272094D-F4E0-46E4-8D11-67064E012A6B}" type="datetimeFigureOut">
              <a:rPr lang="en-US" sz="1400">
                <a:solidFill>
                  <a:srgbClr val="000000"/>
                </a:solidFill>
              </a:rPr>
              <a:pPr fontAlgn="base">
                <a:spcBef>
                  <a:spcPct val="0"/>
                </a:spcBef>
                <a:spcAft>
                  <a:spcPct val="0"/>
                </a:spcAft>
                <a:defRPr/>
              </a:pPr>
              <a:t>4/17/2014</a:t>
            </a:fld>
            <a:endParaRPr lang="en-US" sz="1400">
              <a:solidFill>
                <a:srgbClr val="000000"/>
              </a:solidFill>
            </a:endParaRPr>
          </a:p>
        </p:txBody>
      </p:sp>
      <p:sp>
        <p:nvSpPr>
          <p:cNvPr id="107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b="0" smtClean="0">
                <a:latin typeface="+mn-lt"/>
              </a:defRPr>
            </a:lvl1pPr>
          </a:lstStyle>
          <a:p>
            <a:pPr fontAlgn="base">
              <a:spcBef>
                <a:spcPct val="0"/>
              </a:spcBef>
              <a:spcAft>
                <a:spcPct val="0"/>
              </a:spcAft>
              <a:defRPr/>
            </a:pPr>
            <a:endParaRPr lang="en-US" sz="1400">
              <a:solidFill>
                <a:srgbClr val="000000"/>
              </a:solidFill>
            </a:endParaRPr>
          </a:p>
        </p:txBody>
      </p:sp>
      <p:sp>
        <p:nvSpPr>
          <p:cNvPr id="107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b="0">
                <a:latin typeface="Times New Roman" panose="02020603050405020304" pitchFamily="18" charset="0"/>
              </a:defRPr>
            </a:lvl1pPr>
          </a:lstStyle>
          <a:p>
            <a:pPr fontAlgn="base">
              <a:spcBef>
                <a:spcPct val="0"/>
              </a:spcBef>
              <a:spcAft>
                <a:spcPct val="0"/>
              </a:spcAft>
            </a:pPr>
            <a:fld id="{2FF61055-BA43-47FD-B2F1-FA8FEF70E99E}" type="slidenum">
              <a:rPr lang="en-US" sz="1400" smtClean="0">
                <a:solidFill>
                  <a:srgbClr val="000000"/>
                </a:solidFill>
              </a:rPr>
              <a:pPr fontAlgn="base">
                <a:spcBef>
                  <a:spcPct val="0"/>
                </a:spcBef>
                <a:spcAft>
                  <a:spcPct val="0"/>
                </a:spcAft>
              </a:pPr>
              <a:t>‹#›</a:t>
            </a:fld>
            <a:endParaRPr lang="en-US" sz="1400" smtClean="0">
              <a:solidFill>
                <a:srgbClr val="000000"/>
              </a:solidFill>
            </a:endParaRPr>
          </a:p>
        </p:txBody>
      </p:sp>
    </p:spTree>
    <p:extLst>
      <p:ext uri="{BB962C8B-B14F-4D97-AF65-F5344CB8AC3E}">
        <p14:creationId xmlns:p14="http://schemas.microsoft.com/office/powerpoint/2010/main" val="1727858944"/>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7"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6E5798BE-2867-412D-B882-7B66B30B8640}"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867667917"/>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8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defRPr/>
            </a:pPr>
            <a:endParaRPr lang="en-US">
              <a:solidFill>
                <a:srgbClr val="000000"/>
              </a:solidFill>
            </a:endParaRPr>
          </a:p>
        </p:txBody>
      </p:sp>
      <p:sp>
        <p:nvSpPr>
          <p:cNvPr id="798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defRPr/>
            </a:pPr>
            <a:endParaRPr lang="en-US">
              <a:solidFill>
                <a:srgbClr val="000000"/>
              </a:solidFill>
            </a:endParaRPr>
          </a:p>
        </p:txBody>
      </p:sp>
      <p:sp>
        <p:nvSpPr>
          <p:cNvPr id="798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pPr fontAlgn="base">
              <a:spcBef>
                <a:spcPct val="0"/>
              </a:spcBef>
              <a:spcAft>
                <a:spcPct val="0"/>
              </a:spcAft>
            </a:pPr>
            <a:fld id="{EADB350F-BACA-4543-AC17-44E1E92970B5}"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749602187"/>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8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defRPr/>
            </a:pPr>
            <a:endParaRPr lang="en-US">
              <a:solidFill>
                <a:srgbClr val="000000"/>
              </a:solidFill>
            </a:endParaRPr>
          </a:p>
        </p:txBody>
      </p:sp>
      <p:sp>
        <p:nvSpPr>
          <p:cNvPr id="798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defRPr/>
            </a:pPr>
            <a:endParaRPr lang="en-US">
              <a:solidFill>
                <a:srgbClr val="000000"/>
              </a:solidFill>
            </a:endParaRPr>
          </a:p>
        </p:txBody>
      </p:sp>
      <p:sp>
        <p:nvSpPr>
          <p:cNvPr id="798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pPr fontAlgn="base">
              <a:spcBef>
                <a:spcPct val="0"/>
              </a:spcBef>
              <a:spcAft>
                <a:spcPct val="0"/>
              </a:spcAft>
            </a:pPr>
            <a:fld id="{EADB350F-BACA-4543-AC17-44E1E92970B5}"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985936103"/>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5.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www.google.ca/url?sa=i&amp;rct=j&amp;q=&amp;esrc=s&amp;source=images&amp;cd=&amp;cad=rja&amp;uact=8&amp;docid=nAFUBwSo6zomlM&amp;tbnid=GYIoSJ-RZjjJYM:&amp;ved=0CAUQjRw&amp;url=http://www.checkmylake.org/lake/news/?id=2718&amp;ei=vBhQU7LyC5KuyASxh4LwDg&amp;bvm=bv.64764171,d.aWw&amp;psig=AFQjCNGzZgQQn4WyTH78GSisBbvKOJDnIA&amp;ust=1397844481937125" TargetMode="External"/><Relationship Id="rId1" Type="http://schemas.openxmlformats.org/officeDocument/2006/relationships/slideLayout" Target="../slideLayouts/slideLayout16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4.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66.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hyperlink" Target="http://www.shell.com/" TargetMode="External"/><Relationship Id="rId7" Type="http://schemas.openxmlformats.org/officeDocument/2006/relationships/hyperlink" Target="http://images.google.com/imgres?imgurl=http://www.cs.missouri.edu/~reu/REU08/iptvGroup/NSF-logo.jpg&amp;imgrefurl=http://www.cs.missouri.edu/~reu/REU08/iptvGroup/&amp;usg=__82UTm5-1TQWRa9tmBHEElqXyp6k=&amp;h=600&amp;w=600&amp;sz=38&amp;hl=en&amp;start=1&amp;um=1&amp;tbnid=Omk-xGn1c14fBM:&amp;tbnh=135&amp;tbnw=135&amp;prev=/images?q=NSF+logo&amp;hl=en&amp;sa=N&amp;um=1" TargetMode="External"/><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6.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7.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6.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6.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1.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1.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1.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1.xml"/></Relationships>
</file>

<file path=ppt/slides/_rels/slide3.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9.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g"/></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1.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1.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6.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26.xml"/><Relationship Id="rId5" Type="http://schemas.openxmlformats.org/officeDocument/2006/relationships/image" Target="../media/image46.png"/><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8.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2.xml"/><Relationship Id="rId1" Type="http://schemas.openxmlformats.org/officeDocument/2006/relationships/vmlDrawing" Target="../drawings/vmlDrawing1.vml"/><Relationship Id="rId5" Type="http://schemas.openxmlformats.org/officeDocument/2006/relationships/image" Target="../media/image49.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8.xml"/><Relationship Id="rId1" Type="http://schemas.openxmlformats.org/officeDocument/2006/relationships/vmlDrawing" Target="../drawings/vmlDrawing2.vml"/><Relationship Id="rId5" Type="http://schemas.openxmlformats.org/officeDocument/2006/relationships/image" Target="../media/image50.emf"/><Relationship Id="rId4" Type="http://schemas.openxmlformats.org/officeDocument/2006/relationships/oleObject" Target="../embeddings/oleObject2.bin"/></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8.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3.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3.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0.xml"/></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3.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Layout" Target="../slideLayouts/slideLayout13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4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8.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4.emf"/><Relationship Id="rId1" Type="http://schemas.openxmlformats.org/officeDocument/2006/relationships/slideLayout" Target="../slideLayouts/slideLayout138.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8.xml"/></Relationships>
</file>

<file path=ppt/slides/_rels/slide48.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38.xml"/></Relationships>
</file>

<file path=ppt/slides/_rels/slide49.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8.jpeg"/><Relationship Id="rId3" Type="http://schemas.openxmlformats.org/officeDocument/2006/relationships/image" Target="../media/image58.jpeg"/><Relationship Id="rId7" Type="http://schemas.openxmlformats.org/officeDocument/2006/relationships/image" Target="../media/image62.jpeg"/><Relationship Id="rId12" Type="http://schemas.openxmlformats.org/officeDocument/2006/relationships/image" Target="../media/image67.jpeg"/><Relationship Id="rId2" Type="http://schemas.openxmlformats.org/officeDocument/2006/relationships/image" Target="../media/image57.jpeg"/><Relationship Id="rId1" Type="http://schemas.openxmlformats.org/officeDocument/2006/relationships/slideLayout" Target="../slideLayouts/slideLayout132.xml"/><Relationship Id="rId6" Type="http://schemas.openxmlformats.org/officeDocument/2006/relationships/image" Target="../media/image61.jpeg"/><Relationship Id="rId11" Type="http://schemas.openxmlformats.org/officeDocument/2006/relationships/image" Target="../media/image66.jpeg"/><Relationship Id="rId5" Type="http://schemas.openxmlformats.org/officeDocument/2006/relationships/image" Target="../media/image60.jpeg"/><Relationship Id="rId10" Type="http://schemas.openxmlformats.org/officeDocument/2006/relationships/image" Target="../media/image65.jpeg"/><Relationship Id="rId4" Type="http://schemas.openxmlformats.org/officeDocument/2006/relationships/image" Target="../media/image59.jpeg"/><Relationship Id="rId9" Type="http://schemas.openxmlformats.org/officeDocument/2006/relationships/image" Target="../media/image64.jpeg"/></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9.png"/><Relationship Id="rId1" Type="http://schemas.openxmlformats.org/officeDocument/2006/relationships/slideLayout" Target="../slideLayouts/slideLayout132.xml"/></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32.xml"/><Relationship Id="rId5" Type="http://schemas.openxmlformats.org/officeDocument/2006/relationships/image" Target="../media/image73.jpeg"/><Relationship Id="rId4" Type="http://schemas.openxmlformats.org/officeDocument/2006/relationships/image" Target="../media/image7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4.jpeg"/><Relationship Id="rId1" Type="http://schemas.openxmlformats.org/officeDocument/2006/relationships/slideLayout" Target="../slideLayouts/slideLayout169.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5.png"/><Relationship Id="rId1" Type="http://schemas.openxmlformats.org/officeDocument/2006/relationships/slideLayout" Target="../slideLayouts/slideLayout169.xml"/></Relationships>
</file>

<file path=ppt/slides/_rels/slide5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69.xml"/></Relationships>
</file>

<file path=ppt/slides/_rels/slide5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69.xml"/></Relationships>
</file>

<file path=ppt/slides/_rels/slide5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69.xml"/></Relationships>
</file>

<file path=ppt/slides/_rels/slide5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69.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3.xml"/></Relationships>
</file>

<file path=ppt/slides/_rels/slide6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69.xml"/></Relationships>
</file>

<file path=ppt/slides/_rels/slide6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69.xml"/></Relationships>
</file>

<file path=ppt/slides/_rels/slide6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69.xml"/></Relationships>
</file>

<file path=ppt/slides/_rels/slide6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69.xml"/></Relationships>
</file>

<file path=ppt/slides/_rels/slide6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69.xml"/></Relationships>
</file>

<file path=ppt/slides/_rels/slide6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69.xml"/></Relationships>
</file>

<file path=ppt/slides/_rels/slide6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69.xml"/></Relationships>
</file>

<file path=ppt/slides/_rels/slide6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33.xml"/></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71.xml"/></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171.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6.xml"/></Relationships>
</file>

<file path=ppt/slides/_rels/slide7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26.xml"/></Relationships>
</file>

<file path=ppt/slides/_rels/slide7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8.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54320" y="178138"/>
            <a:ext cx="5157181" cy="954107"/>
          </a:xfrm>
          <a:prstGeom prst="rect">
            <a:avLst/>
          </a:prstGeom>
          <a:noFill/>
          <a:effectLst>
            <a:innerShdw blurRad="63500" dist="190500" dir="5400000">
              <a:srgbClr val="FF0000"/>
            </a:innerShdw>
          </a:effectLst>
        </p:spPr>
        <p:txBody>
          <a:bodyPr wrap="none" rtlCol="0">
            <a:spAutoFit/>
          </a:bodyPr>
          <a:lstStyle/>
          <a:p>
            <a:r>
              <a:rPr lang="en-US" sz="2800" b="1" dirty="0" smtClean="0">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Mosses and Muskeg Matter -</a:t>
            </a:r>
          </a:p>
          <a:p>
            <a:r>
              <a:rPr lang="en-US" sz="2800" b="1" dirty="0" smtClean="0">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More than you Might Imagine</a:t>
            </a:r>
            <a:endParaRPr lang="en-US" sz="2800" b="1" dirty="0">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extBox 2"/>
          <p:cNvSpPr txBox="1"/>
          <p:nvPr/>
        </p:nvSpPr>
        <p:spPr>
          <a:xfrm>
            <a:off x="1947555" y="5450777"/>
            <a:ext cx="4728923" cy="1015663"/>
          </a:xfrm>
          <a:prstGeom prst="rect">
            <a:avLst/>
          </a:prstGeom>
          <a:noFill/>
        </p:spPr>
        <p:txBody>
          <a:bodyPr wrap="none" rtlCol="0">
            <a:spAutoFit/>
          </a:bodyPr>
          <a:lstStyle/>
          <a:p>
            <a:pPr algn="ctr"/>
            <a:r>
              <a:rPr lang="en-US" sz="2000" b="1" dirty="0" err="1" smtClean="0">
                <a:solidFill>
                  <a:srgbClr val="FFFF00"/>
                </a:solidFill>
              </a:rPr>
              <a:t>Kel</a:t>
            </a:r>
            <a:r>
              <a:rPr lang="en-US" sz="2000" b="1" dirty="0" smtClean="0">
                <a:solidFill>
                  <a:srgbClr val="FFFF00"/>
                </a:solidFill>
              </a:rPr>
              <a:t> </a:t>
            </a:r>
            <a:r>
              <a:rPr lang="en-US" sz="2000" b="1" dirty="0" err="1" smtClean="0">
                <a:solidFill>
                  <a:srgbClr val="FFFF00"/>
                </a:solidFill>
              </a:rPr>
              <a:t>Wieder</a:t>
            </a:r>
            <a:r>
              <a:rPr lang="en-US" sz="2000" b="1" dirty="0" smtClean="0">
                <a:solidFill>
                  <a:srgbClr val="FFFF00"/>
                </a:solidFill>
              </a:rPr>
              <a:t>; kelman.wieder@villanova.edu</a:t>
            </a:r>
          </a:p>
          <a:p>
            <a:pPr algn="ctr"/>
            <a:r>
              <a:rPr lang="en-US" sz="2000" b="1" dirty="0" smtClean="0">
                <a:solidFill>
                  <a:srgbClr val="FFFF00"/>
                </a:solidFill>
              </a:rPr>
              <a:t>Science Outreach - Athabasca</a:t>
            </a:r>
            <a:endParaRPr lang="en-US" sz="2000" b="1" dirty="0" smtClean="0">
              <a:solidFill>
                <a:srgbClr val="FFFF00"/>
              </a:solidFill>
            </a:endParaRPr>
          </a:p>
          <a:p>
            <a:pPr algn="ctr"/>
            <a:r>
              <a:rPr lang="en-US" sz="2000" b="1" dirty="0" smtClean="0">
                <a:solidFill>
                  <a:srgbClr val="FFFF00"/>
                </a:solidFill>
              </a:rPr>
              <a:t>17 April 2014</a:t>
            </a:r>
            <a:endParaRPr lang="en-US" sz="2000" b="1" dirty="0">
              <a:solidFill>
                <a:srgbClr val="FFFF00"/>
              </a:solidFill>
            </a:endParaRPr>
          </a:p>
        </p:txBody>
      </p:sp>
    </p:spTree>
    <p:extLst>
      <p:ext uri="{BB962C8B-B14F-4D97-AF65-F5344CB8AC3E}">
        <p14:creationId xmlns:p14="http://schemas.microsoft.com/office/powerpoint/2010/main" val="10005649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s 2006 008.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9585901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0" y="1"/>
            <a:ext cx="9144000" cy="644071"/>
          </a:xfrm>
          <a:prstGeom prst="rect">
            <a:avLst/>
          </a:prstGeom>
          <a:solidFill>
            <a:srgbClr val="002060"/>
          </a:solidFill>
          <a:ln w="9525">
            <a:solidFill>
              <a:srgbClr val="002060"/>
            </a:solidFill>
            <a:miter lim="800000"/>
            <a:headEnd/>
            <a:tailEnd/>
          </a:ln>
        </p:spPr>
        <p:txBody>
          <a:bodyPr wrap="none" anchor="ctr"/>
          <a:lstStyle>
            <a:lvl1pPr eaLnBrk="0" hangingPunct="0">
              <a:defRPr sz="1400" b="1">
                <a:solidFill>
                  <a:schemeClr val="tx1"/>
                </a:solidFill>
                <a:latin typeface="Arial" panose="020B0604020202020204" pitchFamily="34" charset="0"/>
              </a:defRPr>
            </a:lvl1pPr>
            <a:lvl2pPr marL="742950" indent="-285750" eaLnBrk="0" hangingPunct="0">
              <a:defRPr sz="1400" b="1">
                <a:solidFill>
                  <a:schemeClr val="tx1"/>
                </a:solidFill>
                <a:latin typeface="Arial" panose="020B0604020202020204" pitchFamily="34" charset="0"/>
              </a:defRPr>
            </a:lvl2pPr>
            <a:lvl3pPr marL="1143000" indent="-228600" eaLnBrk="0" hangingPunct="0">
              <a:defRPr sz="1400" b="1">
                <a:solidFill>
                  <a:schemeClr val="tx1"/>
                </a:solidFill>
                <a:latin typeface="Arial" panose="020B0604020202020204" pitchFamily="34" charset="0"/>
              </a:defRPr>
            </a:lvl3pPr>
            <a:lvl4pPr marL="1600200" indent="-228600" eaLnBrk="0" hangingPunct="0">
              <a:defRPr sz="1400" b="1">
                <a:solidFill>
                  <a:schemeClr val="tx1"/>
                </a:solidFill>
                <a:latin typeface="Arial" panose="020B0604020202020204" pitchFamily="34" charset="0"/>
              </a:defRPr>
            </a:lvl4pPr>
            <a:lvl5pPr marL="2057400" indent="-228600" eaLnBrk="0" hangingPunct="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eaLnBrk="1" fontAlgn="base" hangingPunct="1">
              <a:spcBef>
                <a:spcPct val="0"/>
              </a:spcBef>
              <a:spcAft>
                <a:spcPct val="0"/>
              </a:spcAft>
            </a:pPr>
            <a:endParaRPr lang="en-US" smtClean="0">
              <a:solidFill>
                <a:srgbClr val="000000"/>
              </a:solidFill>
            </a:endParaRPr>
          </a:p>
        </p:txBody>
      </p:sp>
      <p:sp>
        <p:nvSpPr>
          <p:cNvPr id="29699" name="Rectangle 3"/>
          <p:cNvSpPr>
            <a:spLocks noChangeArrowheads="1"/>
          </p:cNvSpPr>
          <p:nvPr/>
        </p:nvSpPr>
        <p:spPr bwMode="auto">
          <a:xfrm>
            <a:off x="2574940" y="54966"/>
            <a:ext cx="4009110" cy="559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25412" tIns="63500" rIns="125412" bIns="63500">
            <a:spAutoFit/>
          </a:bodyPr>
          <a:lstStyle>
            <a:lvl1pPr defTabSz="1704975" eaLnBrk="0" hangingPunct="0">
              <a:defRPr sz="1400" b="1">
                <a:solidFill>
                  <a:schemeClr val="tx1"/>
                </a:solidFill>
                <a:latin typeface="Arial" panose="020B0604020202020204" pitchFamily="34" charset="0"/>
              </a:defRPr>
            </a:lvl1pPr>
            <a:lvl2pPr marL="742950" indent="-285750" defTabSz="1704975" eaLnBrk="0" hangingPunct="0">
              <a:defRPr sz="1400" b="1">
                <a:solidFill>
                  <a:schemeClr val="tx1"/>
                </a:solidFill>
                <a:latin typeface="Arial" panose="020B0604020202020204" pitchFamily="34" charset="0"/>
              </a:defRPr>
            </a:lvl2pPr>
            <a:lvl3pPr marL="1143000" indent="-228600" defTabSz="1704975" eaLnBrk="0" hangingPunct="0">
              <a:defRPr sz="1400" b="1">
                <a:solidFill>
                  <a:schemeClr val="tx1"/>
                </a:solidFill>
                <a:latin typeface="Arial" panose="020B0604020202020204" pitchFamily="34" charset="0"/>
              </a:defRPr>
            </a:lvl3pPr>
            <a:lvl4pPr marL="1600200" indent="-228600" defTabSz="1704975" eaLnBrk="0" hangingPunct="0">
              <a:defRPr sz="1400" b="1">
                <a:solidFill>
                  <a:schemeClr val="tx1"/>
                </a:solidFill>
                <a:latin typeface="Arial" panose="020B0604020202020204" pitchFamily="34" charset="0"/>
              </a:defRPr>
            </a:lvl4pPr>
            <a:lvl5pPr marL="2057400" indent="-228600" defTabSz="1704975" eaLnBrk="0" hangingPunct="0">
              <a:defRPr sz="1400" b="1">
                <a:solidFill>
                  <a:schemeClr val="tx1"/>
                </a:solidFill>
                <a:latin typeface="Arial" panose="020B0604020202020204" pitchFamily="34" charset="0"/>
              </a:defRPr>
            </a:lvl5pPr>
            <a:lvl6pPr marL="2514600" indent="-228600" defTabSz="1704975" eaLnBrk="0" fontAlgn="base" hangingPunct="0">
              <a:spcBef>
                <a:spcPct val="0"/>
              </a:spcBef>
              <a:spcAft>
                <a:spcPct val="0"/>
              </a:spcAft>
              <a:defRPr sz="1400" b="1">
                <a:solidFill>
                  <a:schemeClr val="tx1"/>
                </a:solidFill>
                <a:latin typeface="Arial" panose="020B0604020202020204" pitchFamily="34" charset="0"/>
              </a:defRPr>
            </a:lvl6pPr>
            <a:lvl7pPr marL="2971800" indent="-228600" defTabSz="1704975" eaLnBrk="0" fontAlgn="base" hangingPunct="0">
              <a:spcBef>
                <a:spcPct val="0"/>
              </a:spcBef>
              <a:spcAft>
                <a:spcPct val="0"/>
              </a:spcAft>
              <a:defRPr sz="1400" b="1">
                <a:solidFill>
                  <a:schemeClr val="tx1"/>
                </a:solidFill>
                <a:latin typeface="Arial" panose="020B0604020202020204" pitchFamily="34" charset="0"/>
              </a:defRPr>
            </a:lvl7pPr>
            <a:lvl8pPr marL="3429000" indent="-228600" defTabSz="1704975" eaLnBrk="0" fontAlgn="base" hangingPunct="0">
              <a:spcBef>
                <a:spcPct val="0"/>
              </a:spcBef>
              <a:spcAft>
                <a:spcPct val="0"/>
              </a:spcAft>
              <a:defRPr sz="1400" b="1">
                <a:solidFill>
                  <a:schemeClr val="tx1"/>
                </a:solidFill>
                <a:latin typeface="Arial" panose="020B0604020202020204" pitchFamily="34" charset="0"/>
              </a:defRPr>
            </a:lvl8pPr>
            <a:lvl9pPr marL="3886200" indent="-228600" defTabSz="1704975" eaLnBrk="0" fontAlgn="base" hangingPunct="0">
              <a:spcBef>
                <a:spcPct val="0"/>
              </a:spcBef>
              <a:spcAft>
                <a:spcPct val="0"/>
              </a:spcAft>
              <a:defRPr sz="1400" b="1">
                <a:solidFill>
                  <a:schemeClr val="tx1"/>
                </a:solidFill>
                <a:latin typeface="Arial" panose="020B0604020202020204" pitchFamily="34" charset="0"/>
              </a:defRPr>
            </a:lvl9pPr>
          </a:lstStyle>
          <a:p>
            <a:pPr fontAlgn="base">
              <a:spcBef>
                <a:spcPct val="0"/>
              </a:spcBef>
              <a:spcAft>
                <a:spcPct val="0"/>
              </a:spcAft>
            </a:pPr>
            <a:r>
              <a:rPr lang="en-US" sz="2800" dirty="0" smtClean="0">
                <a:solidFill>
                  <a:srgbClr val="FFFF00"/>
                </a:solidFill>
              </a:rPr>
              <a:t>Where are </a:t>
            </a:r>
            <a:r>
              <a:rPr lang="en-US" sz="2800" dirty="0" err="1" smtClean="0">
                <a:solidFill>
                  <a:srgbClr val="FFFF00"/>
                </a:solidFill>
              </a:rPr>
              <a:t>Peatlands</a:t>
            </a:r>
            <a:r>
              <a:rPr lang="en-US" sz="2800" dirty="0" smtClean="0">
                <a:solidFill>
                  <a:srgbClr val="FFFF00"/>
                </a:solidFill>
              </a:rPr>
              <a:t>?</a:t>
            </a:r>
          </a:p>
        </p:txBody>
      </p:sp>
      <p:sp>
        <p:nvSpPr>
          <p:cNvPr id="29700" name="Text Box 9"/>
          <p:cNvSpPr txBox="1">
            <a:spLocks noChangeArrowheads="1"/>
          </p:cNvSpPr>
          <p:nvPr/>
        </p:nvSpPr>
        <p:spPr bwMode="auto">
          <a:xfrm>
            <a:off x="2667000" y="5667377"/>
            <a:ext cx="4191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chemeClr val="tx1"/>
                </a:solidFill>
                <a:latin typeface="Arial" panose="020B0604020202020204" pitchFamily="34" charset="0"/>
              </a:defRPr>
            </a:lvl1pPr>
            <a:lvl2pPr marL="742950" indent="-285750" eaLnBrk="0" hangingPunct="0">
              <a:defRPr sz="1400" b="1">
                <a:solidFill>
                  <a:schemeClr val="tx1"/>
                </a:solidFill>
                <a:latin typeface="Arial" panose="020B0604020202020204" pitchFamily="34" charset="0"/>
              </a:defRPr>
            </a:lvl2pPr>
            <a:lvl3pPr marL="1143000" indent="-228600" eaLnBrk="0" hangingPunct="0">
              <a:defRPr sz="1400" b="1">
                <a:solidFill>
                  <a:schemeClr val="tx1"/>
                </a:solidFill>
                <a:latin typeface="Arial" panose="020B0604020202020204" pitchFamily="34" charset="0"/>
              </a:defRPr>
            </a:lvl3pPr>
            <a:lvl4pPr marL="1600200" indent="-228600" eaLnBrk="0" hangingPunct="0">
              <a:defRPr sz="1400" b="1">
                <a:solidFill>
                  <a:schemeClr val="tx1"/>
                </a:solidFill>
                <a:latin typeface="Arial" panose="020B0604020202020204" pitchFamily="34" charset="0"/>
              </a:defRPr>
            </a:lvl4pPr>
            <a:lvl5pPr marL="2057400" indent="-228600" eaLnBrk="0" hangingPunct="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algn="ctr" eaLnBrk="1" fontAlgn="base" hangingPunct="1">
              <a:spcBef>
                <a:spcPct val="0"/>
              </a:spcBef>
              <a:spcAft>
                <a:spcPct val="0"/>
              </a:spcAft>
            </a:pPr>
            <a:r>
              <a:rPr lang="en-US" sz="1800" smtClean="0">
                <a:solidFill>
                  <a:srgbClr val="000000"/>
                </a:solidFill>
              </a:rPr>
              <a:t>Global Peatland Distribution</a:t>
            </a:r>
          </a:p>
          <a:p>
            <a:pPr algn="ctr" eaLnBrk="1" fontAlgn="base" hangingPunct="1">
              <a:spcBef>
                <a:spcPct val="0"/>
              </a:spcBef>
              <a:spcAft>
                <a:spcPct val="0"/>
              </a:spcAft>
            </a:pPr>
            <a:r>
              <a:rPr lang="en-US" sz="1800" b="0" smtClean="0">
                <a:solidFill>
                  <a:srgbClr val="000000"/>
                </a:solidFill>
              </a:rPr>
              <a:t>Gore, A.J.P. (1983) Ecosystems of the World 4A: Mires, Swamp, Bog, Fen and Moor: General Studies. Elsevier</a:t>
            </a:r>
          </a:p>
        </p:txBody>
      </p:sp>
      <p:pic>
        <p:nvPicPr>
          <p:cNvPr id="29701" name="Picture 11" descr="resource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57301"/>
            <a:ext cx="77724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22598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9-3_m_CarbonVegSoils_l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2"/>
            <a:ext cx="8534400"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5" descr="9-3_m_CarbonVegSoils_k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3527" y="5181602"/>
            <a:ext cx="56292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 Box 6"/>
          <p:cNvSpPr txBox="1">
            <a:spLocks noChangeArrowheads="1"/>
          </p:cNvSpPr>
          <p:nvPr/>
        </p:nvSpPr>
        <p:spPr bwMode="auto">
          <a:xfrm>
            <a:off x="3505201" y="6553201"/>
            <a:ext cx="56236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panose="020B0604020202020204" pitchFamily="34" charset="0"/>
              </a:defRPr>
            </a:lvl1pPr>
            <a:lvl2pPr marL="742950" indent="-285750" eaLnBrk="0" hangingPunct="0">
              <a:defRPr sz="1400" b="1">
                <a:solidFill>
                  <a:schemeClr val="tx1"/>
                </a:solidFill>
                <a:latin typeface="Arial" panose="020B0604020202020204" pitchFamily="34" charset="0"/>
              </a:defRPr>
            </a:lvl2pPr>
            <a:lvl3pPr marL="1143000" indent="-228600" eaLnBrk="0" hangingPunct="0">
              <a:defRPr sz="1400" b="1">
                <a:solidFill>
                  <a:schemeClr val="tx1"/>
                </a:solidFill>
                <a:latin typeface="Arial" panose="020B0604020202020204" pitchFamily="34" charset="0"/>
              </a:defRPr>
            </a:lvl3pPr>
            <a:lvl4pPr marL="1600200" indent="-228600" eaLnBrk="0" hangingPunct="0">
              <a:defRPr sz="1400" b="1">
                <a:solidFill>
                  <a:schemeClr val="tx1"/>
                </a:solidFill>
                <a:latin typeface="Arial" panose="020B0604020202020204" pitchFamily="34" charset="0"/>
              </a:defRPr>
            </a:lvl4pPr>
            <a:lvl5pPr marL="2057400" indent="-228600" eaLnBrk="0" hangingPunct="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eaLnBrk="1" fontAlgn="base" hangingPunct="1">
              <a:spcBef>
                <a:spcPct val="0"/>
              </a:spcBef>
              <a:spcAft>
                <a:spcPct val="0"/>
              </a:spcAft>
            </a:pPr>
            <a:r>
              <a:rPr lang="en-US" i="1" smtClean="0">
                <a:solidFill>
                  <a:srgbClr val="000000"/>
                </a:solidFill>
              </a:rPr>
              <a:t>http://earthtrends.wri.org/text/climate-atmosphere/map-227.html</a:t>
            </a:r>
          </a:p>
        </p:txBody>
      </p:sp>
      <p:sp>
        <p:nvSpPr>
          <p:cNvPr id="7" name="Rectangle 2"/>
          <p:cNvSpPr>
            <a:spLocks noChangeArrowheads="1"/>
          </p:cNvSpPr>
          <p:nvPr/>
        </p:nvSpPr>
        <p:spPr bwMode="auto">
          <a:xfrm>
            <a:off x="0" y="1"/>
            <a:ext cx="9144000" cy="644071"/>
          </a:xfrm>
          <a:prstGeom prst="rect">
            <a:avLst/>
          </a:prstGeom>
          <a:solidFill>
            <a:srgbClr val="002060"/>
          </a:solidFill>
          <a:ln w="9525">
            <a:solidFill>
              <a:srgbClr val="002060"/>
            </a:solidFill>
            <a:miter lim="800000"/>
            <a:headEnd/>
            <a:tailEnd/>
          </a:ln>
        </p:spPr>
        <p:txBody>
          <a:bodyPr wrap="none" anchor="ctr"/>
          <a:lstStyle>
            <a:lvl1pPr eaLnBrk="0" hangingPunct="0">
              <a:defRPr sz="1400" b="1">
                <a:solidFill>
                  <a:schemeClr val="tx1"/>
                </a:solidFill>
                <a:latin typeface="Arial" panose="020B0604020202020204" pitchFamily="34" charset="0"/>
              </a:defRPr>
            </a:lvl1pPr>
            <a:lvl2pPr marL="742950" indent="-285750" eaLnBrk="0" hangingPunct="0">
              <a:defRPr sz="1400" b="1">
                <a:solidFill>
                  <a:schemeClr val="tx1"/>
                </a:solidFill>
                <a:latin typeface="Arial" panose="020B0604020202020204" pitchFamily="34" charset="0"/>
              </a:defRPr>
            </a:lvl2pPr>
            <a:lvl3pPr marL="1143000" indent="-228600" eaLnBrk="0" hangingPunct="0">
              <a:defRPr sz="1400" b="1">
                <a:solidFill>
                  <a:schemeClr val="tx1"/>
                </a:solidFill>
                <a:latin typeface="Arial" panose="020B0604020202020204" pitchFamily="34" charset="0"/>
              </a:defRPr>
            </a:lvl3pPr>
            <a:lvl4pPr marL="1600200" indent="-228600" eaLnBrk="0" hangingPunct="0">
              <a:defRPr sz="1400" b="1">
                <a:solidFill>
                  <a:schemeClr val="tx1"/>
                </a:solidFill>
                <a:latin typeface="Arial" panose="020B0604020202020204" pitchFamily="34" charset="0"/>
              </a:defRPr>
            </a:lvl4pPr>
            <a:lvl5pPr marL="2057400" indent="-228600" eaLnBrk="0" hangingPunct="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eaLnBrk="1" fontAlgn="base" hangingPunct="1">
              <a:spcBef>
                <a:spcPct val="0"/>
              </a:spcBef>
              <a:spcAft>
                <a:spcPct val="0"/>
              </a:spcAft>
            </a:pPr>
            <a:endParaRPr lang="en-US" smtClean="0">
              <a:solidFill>
                <a:srgbClr val="000000"/>
              </a:solidFill>
            </a:endParaRPr>
          </a:p>
        </p:txBody>
      </p:sp>
      <p:sp>
        <p:nvSpPr>
          <p:cNvPr id="8" name="Rectangle 3"/>
          <p:cNvSpPr>
            <a:spLocks noChangeArrowheads="1"/>
          </p:cNvSpPr>
          <p:nvPr/>
        </p:nvSpPr>
        <p:spPr bwMode="auto">
          <a:xfrm>
            <a:off x="1997823" y="54966"/>
            <a:ext cx="5027016" cy="559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25412" tIns="63500" rIns="125412" bIns="63500">
            <a:spAutoFit/>
          </a:bodyPr>
          <a:lstStyle>
            <a:lvl1pPr defTabSz="1704975" eaLnBrk="0" hangingPunct="0">
              <a:defRPr sz="1400" b="1">
                <a:solidFill>
                  <a:schemeClr val="tx1"/>
                </a:solidFill>
                <a:latin typeface="Arial" panose="020B0604020202020204" pitchFamily="34" charset="0"/>
              </a:defRPr>
            </a:lvl1pPr>
            <a:lvl2pPr marL="742950" indent="-285750" defTabSz="1704975" eaLnBrk="0" hangingPunct="0">
              <a:defRPr sz="1400" b="1">
                <a:solidFill>
                  <a:schemeClr val="tx1"/>
                </a:solidFill>
                <a:latin typeface="Arial" panose="020B0604020202020204" pitchFamily="34" charset="0"/>
              </a:defRPr>
            </a:lvl2pPr>
            <a:lvl3pPr marL="1143000" indent="-228600" defTabSz="1704975" eaLnBrk="0" hangingPunct="0">
              <a:defRPr sz="1400" b="1">
                <a:solidFill>
                  <a:schemeClr val="tx1"/>
                </a:solidFill>
                <a:latin typeface="Arial" panose="020B0604020202020204" pitchFamily="34" charset="0"/>
              </a:defRPr>
            </a:lvl3pPr>
            <a:lvl4pPr marL="1600200" indent="-228600" defTabSz="1704975" eaLnBrk="0" hangingPunct="0">
              <a:defRPr sz="1400" b="1">
                <a:solidFill>
                  <a:schemeClr val="tx1"/>
                </a:solidFill>
                <a:latin typeface="Arial" panose="020B0604020202020204" pitchFamily="34" charset="0"/>
              </a:defRPr>
            </a:lvl4pPr>
            <a:lvl5pPr marL="2057400" indent="-228600" defTabSz="1704975" eaLnBrk="0" hangingPunct="0">
              <a:defRPr sz="1400" b="1">
                <a:solidFill>
                  <a:schemeClr val="tx1"/>
                </a:solidFill>
                <a:latin typeface="Arial" panose="020B0604020202020204" pitchFamily="34" charset="0"/>
              </a:defRPr>
            </a:lvl5pPr>
            <a:lvl6pPr marL="2514600" indent="-228600" defTabSz="1704975" eaLnBrk="0" fontAlgn="base" hangingPunct="0">
              <a:spcBef>
                <a:spcPct val="0"/>
              </a:spcBef>
              <a:spcAft>
                <a:spcPct val="0"/>
              </a:spcAft>
              <a:defRPr sz="1400" b="1">
                <a:solidFill>
                  <a:schemeClr val="tx1"/>
                </a:solidFill>
                <a:latin typeface="Arial" panose="020B0604020202020204" pitchFamily="34" charset="0"/>
              </a:defRPr>
            </a:lvl6pPr>
            <a:lvl7pPr marL="2971800" indent="-228600" defTabSz="1704975" eaLnBrk="0" fontAlgn="base" hangingPunct="0">
              <a:spcBef>
                <a:spcPct val="0"/>
              </a:spcBef>
              <a:spcAft>
                <a:spcPct val="0"/>
              </a:spcAft>
              <a:defRPr sz="1400" b="1">
                <a:solidFill>
                  <a:schemeClr val="tx1"/>
                </a:solidFill>
                <a:latin typeface="Arial" panose="020B0604020202020204" pitchFamily="34" charset="0"/>
              </a:defRPr>
            </a:lvl7pPr>
            <a:lvl8pPr marL="3429000" indent="-228600" defTabSz="1704975" eaLnBrk="0" fontAlgn="base" hangingPunct="0">
              <a:spcBef>
                <a:spcPct val="0"/>
              </a:spcBef>
              <a:spcAft>
                <a:spcPct val="0"/>
              </a:spcAft>
              <a:defRPr sz="1400" b="1">
                <a:solidFill>
                  <a:schemeClr val="tx1"/>
                </a:solidFill>
                <a:latin typeface="Arial" panose="020B0604020202020204" pitchFamily="34" charset="0"/>
              </a:defRPr>
            </a:lvl8pPr>
            <a:lvl9pPr marL="3886200" indent="-228600" defTabSz="1704975" eaLnBrk="0" fontAlgn="base" hangingPunct="0">
              <a:spcBef>
                <a:spcPct val="0"/>
              </a:spcBef>
              <a:spcAft>
                <a:spcPct val="0"/>
              </a:spcAft>
              <a:defRPr sz="1400" b="1">
                <a:solidFill>
                  <a:schemeClr val="tx1"/>
                </a:solidFill>
                <a:latin typeface="Arial" panose="020B0604020202020204" pitchFamily="34" charset="0"/>
              </a:defRPr>
            </a:lvl9pPr>
          </a:lstStyle>
          <a:p>
            <a:pPr fontAlgn="base">
              <a:spcBef>
                <a:spcPct val="0"/>
              </a:spcBef>
              <a:spcAft>
                <a:spcPct val="0"/>
              </a:spcAft>
            </a:pPr>
            <a:r>
              <a:rPr lang="en-US" sz="2800" dirty="0" smtClean="0">
                <a:solidFill>
                  <a:srgbClr val="FFFF00"/>
                </a:solidFill>
              </a:rPr>
              <a:t>Lots of Carbon in </a:t>
            </a:r>
            <a:r>
              <a:rPr lang="en-US" sz="2800" dirty="0" err="1" smtClean="0">
                <a:solidFill>
                  <a:srgbClr val="FFFF00"/>
                </a:solidFill>
              </a:rPr>
              <a:t>Peatlands</a:t>
            </a:r>
            <a:endParaRPr lang="en-US" sz="2800" dirty="0" smtClean="0">
              <a:solidFill>
                <a:srgbClr val="FFFF00"/>
              </a:solidFill>
            </a:endParaRPr>
          </a:p>
        </p:txBody>
      </p:sp>
    </p:spTree>
    <p:extLst>
      <p:ext uri="{BB962C8B-B14F-4D97-AF65-F5344CB8AC3E}">
        <p14:creationId xmlns:p14="http://schemas.microsoft.com/office/powerpoint/2010/main" val="27891158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0" y="0"/>
            <a:ext cx="9144000" cy="943373"/>
          </a:xfrm>
          <a:prstGeom prst="rect">
            <a:avLst/>
          </a:prstGeom>
          <a:solidFill>
            <a:srgbClr val="002060"/>
          </a:solidFill>
          <a:ln w="9525">
            <a:solidFill>
              <a:schemeClr val="tx1"/>
            </a:solidFill>
            <a:miter lim="800000"/>
            <a:headEnd/>
            <a:tailEnd/>
          </a:ln>
        </p:spPr>
        <p:txBody>
          <a:bodyPr wrap="none" anchor="ctr"/>
          <a:lstStyle>
            <a:lvl1pPr eaLnBrk="0" hangingPunct="0">
              <a:defRPr sz="1400" b="1">
                <a:solidFill>
                  <a:schemeClr val="tx1"/>
                </a:solidFill>
                <a:latin typeface="Arial" panose="020B0604020202020204" pitchFamily="34" charset="0"/>
              </a:defRPr>
            </a:lvl1pPr>
            <a:lvl2pPr marL="742950" indent="-285750" eaLnBrk="0" hangingPunct="0">
              <a:defRPr sz="1400" b="1">
                <a:solidFill>
                  <a:schemeClr val="tx1"/>
                </a:solidFill>
                <a:latin typeface="Arial" panose="020B0604020202020204" pitchFamily="34" charset="0"/>
              </a:defRPr>
            </a:lvl2pPr>
            <a:lvl3pPr marL="1143000" indent="-228600" eaLnBrk="0" hangingPunct="0">
              <a:defRPr sz="1400" b="1">
                <a:solidFill>
                  <a:schemeClr val="tx1"/>
                </a:solidFill>
                <a:latin typeface="Arial" panose="020B0604020202020204" pitchFamily="34" charset="0"/>
              </a:defRPr>
            </a:lvl3pPr>
            <a:lvl4pPr marL="1600200" indent="-228600" eaLnBrk="0" hangingPunct="0">
              <a:defRPr sz="1400" b="1">
                <a:solidFill>
                  <a:schemeClr val="tx1"/>
                </a:solidFill>
                <a:latin typeface="Arial" panose="020B0604020202020204" pitchFamily="34" charset="0"/>
              </a:defRPr>
            </a:lvl4pPr>
            <a:lvl5pPr marL="2057400" indent="-228600" eaLnBrk="0" hangingPunct="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eaLnBrk="1" fontAlgn="base" hangingPunct="1">
              <a:spcBef>
                <a:spcPct val="0"/>
              </a:spcBef>
              <a:spcAft>
                <a:spcPct val="0"/>
              </a:spcAft>
            </a:pPr>
            <a:endParaRPr lang="en-US" smtClean="0">
              <a:solidFill>
                <a:srgbClr val="000000"/>
              </a:solidFill>
            </a:endParaRPr>
          </a:p>
        </p:txBody>
      </p:sp>
      <p:sp>
        <p:nvSpPr>
          <p:cNvPr id="34819" name="Rectangle 3"/>
          <p:cNvSpPr>
            <a:spLocks noChangeArrowheads="1"/>
          </p:cNvSpPr>
          <p:nvPr/>
        </p:nvSpPr>
        <p:spPr bwMode="auto">
          <a:xfrm>
            <a:off x="3198226" y="-5836"/>
            <a:ext cx="2747548" cy="568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34938" tIns="68262" rIns="134938" bIns="68262">
            <a:spAutoFit/>
          </a:bodyPr>
          <a:lstStyle>
            <a:lvl1pPr defTabSz="1973263" eaLnBrk="0" hangingPunct="0">
              <a:defRPr sz="1400" b="1">
                <a:solidFill>
                  <a:schemeClr val="tx1"/>
                </a:solidFill>
                <a:latin typeface="Arial" panose="020B0604020202020204" pitchFamily="34" charset="0"/>
              </a:defRPr>
            </a:lvl1pPr>
            <a:lvl2pPr marL="742950" indent="-285750" defTabSz="1973263" eaLnBrk="0" hangingPunct="0">
              <a:defRPr sz="1400" b="1">
                <a:solidFill>
                  <a:schemeClr val="tx1"/>
                </a:solidFill>
                <a:latin typeface="Arial" panose="020B0604020202020204" pitchFamily="34" charset="0"/>
              </a:defRPr>
            </a:lvl2pPr>
            <a:lvl3pPr marL="1143000" indent="-228600" defTabSz="1973263" eaLnBrk="0" hangingPunct="0">
              <a:defRPr sz="1400" b="1">
                <a:solidFill>
                  <a:schemeClr val="tx1"/>
                </a:solidFill>
                <a:latin typeface="Arial" panose="020B0604020202020204" pitchFamily="34" charset="0"/>
              </a:defRPr>
            </a:lvl3pPr>
            <a:lvl4pPr marL="1600200" indent="-228600" defTabSz="1973263" eaLnBrk="0" hangingPunct="0">
              <a:defRPr sz="1400" b="1">
                <a:solidFill>
                  <a:schemeClr val="tx1"/>
                </a:solidFill>
                <a:latin typeface="Arial" panose="020B0604020202020204" pitchFamily="34" charset="0"/>
              </a:defRPr>
            </a:lvl4pPr>
            <a:lvl5pPr marL="2057400" indent="-228600" defTabSz="1973263" eaLnBrk="0" hangingPunct="0">
              <a:defRPr sz="1400" b="1">
                <a:solidFill>
                  <a:schemeClr val="tx1"/>
                </a:solidFill>
                <a:latin typeface="Arial" panose="020B0604020202020204" pitchFamily="34" charset="0"/>
              </a:defRPr>
            </a:lvl5pPr>
            <a:lvl6pPr marL="2514600" indent="-228600" defTabSz="1973263" eaLnBrk="0" fontAlgn="base" hangingPunct="0">
              <a:spcBef>
                <a:spcPct val="0"/>
              </a:spcBef>
              <a:spcAft>
                <a:spcPct val="0"/>
              </a:spcAft>
              <a:defRPr sz="1400" b="1">
                <a:solidFill>
                  <a:schemeClr val="tx1"/>
                </a:solidFill>
                <a:latin typeface="Arial" panose="020B0604020202020204" pitchFamily="34" charset="0"/>
              </a:defRPr>
            </a:lvl6pPr>
            <a:lvl7pPr marL="2971800" indent="-228600" defTabSz="1973263" eaLnBrk="0" fontAlgn="base" hangingPunct="0">
              <a:spcBef>
                <a:spcPct val="0"/>
              </a:spcBef>
              <a:spcAft>
                <a:spcPct val="0"/>
              </a:spcAft>
              <a:defRPr sz="1400" b="1">
                <a:solidFill>
                  <a:schemeClr val="tx1"/>
                </a:solidFill>
                <a:latin typeface="Arial" panose="020B0604020202020204" pitchFamily="34" charset="0"/>
              </a:defRPr>
            </a:lvl7pPr>
            <a:lvl8pPr marL="3429000" indent="-228600" defTabSz="1973263" eaLnBrk="0" fontAlgn="base" hangingPunct="0">
              <a:spcBef>
                <a:spcPct val="0"/>
              </a:spcBef>
              <a:spcAft>
                <a:spcPct val="0"/>
              </a:spcAft>
              <a:defRPr sz="1400" b="1">
                <a:solidFill>
                  <a:schemeClr val="tx1"/>
                </a:solidFill>
                <a:latin typeface="Arial" panose="020B0604020202020204" pitchFamily="34" charset="0"/>
              </a:defRPr>
            </a:lvl8pPr>
            <a:lvl9pPr marL="3886200" indent="-228600" defTabSz="1973263" eaLnBrk="0" fontAlgn="base" hangingPunct="0">
              <a:spcBef>
                <a:spcPct val="0"/>
              </a:spcBef>
              <a:spcAft>
                <a:spcPct val="0"/>
              </a:spcAft>
              <a:defRPr sz="1400" b="1">
                <a:solidFill>
                  <a:schemeClr val="tx1"/>
                </a:solidFill>
                <a:latin typeface="Arial" panose="020B0604020202020204" pitchFamily="34" charset="0"/>
              </a:defRPr>
            </a:lvl9pPr>
          </a:lstStyle>
          <a:p>
            <a:pPr fontAlgn="base">
              <a:spcBef>
                <a:spcPct val="0"/>
              </a:spcBef>
              <a:spcAft>
                <a:spcPct val="0"/>
              </a:spcAft>
            </a:pPr>
            <a:r>
              <a:rPr lang="en-US" sz="2800" dirty="0" smtClean="0">
                <a:solidFill>
                  <a:srgbClr val="FFFF00"/>
                </a:solidFill>
              </a:rPr>
              <a:t>Global Carbon</a:t>
            </a:r>
          </a:p>
        </p:txBody>
      </p:sp>
      <p:sp>
        <p:nvSpPr>
          <p:cNvPr id="34820" name="Rectangle 4"/>
          <p:cNvSpPr>
            <a:spLocks noChangeArrowheads="1"/>
          </p:cNvSpPr>
          <p:nvPr/>
        </p:nvSpPr>
        <p:spPr bwMode="auto">
          <a:xfrm>
            <a:off x="2473671" y="488429"/>
            <a:ext cx="4196663" cy="44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34938" tIns="68262" rIns="134938" bIns="68262">
            <a:spAutoFit/>
          </a:bodyPr>
          <a:lstStyle>
            <a:lvl1pPr defTabSz="1973263" eaLnBrk="0" hangingPunct="0">
              <a:defRPr sz="1400" b="1">
                <a:solidFill>
                  <a:schemeClr val="tx1"/>
                </a:solidFill>
                <a:latin typeface="Arial" panose="020B0604020202020204" pitchFamily="34" charset="0"/>
              </a:defRPr>
            </a:lvl1pPr>
            <a:lvl2pPr marL="742950" indent="-285750" defTabSz="1973263" eaLnBrk="0" hangingPunct="0">
              <a:defRPr sz="1400" b="1">
                <a:solidFill>
                  <a:schemeClr val="tx1"/>
                </a:solidFill>
                <a:latin typeface="Arial" panose="020B0604020202020204" pitchFamily="34" charset="0"/>
              </a:defRPr>
            </a:lvl2pPr>
            <a:lvl3pPr marL="1143000" indent="-228600" defTabSz="1973263" eaLnBrk="0" hangingPunct="0">
              <a:defRPr sz="1400" b="1">
                <a:solidFill>
                  <a:schemeClr val="tx1"/>
                </a:solidFill>
                <a:latin typeface="Arial" panose="020B0604020202020204" pitchFamily="34" charset="0"/>
              </a:defRPr>
            </a:lvl3pPr>
            <a:lvl4pPr marL="1600200" indent="-228600" defTabSz="1973263" eaLnBrk="0" hangingPunct="0">
              <a:defRPr sz="1400" b="1">
                <a:solidFill>
                  <a:schemeClr val="tx1"/>
                </a:solidFill>
                <a:latin typeface="Arial" panose="020B0604020202020204" pitchFamily="34" charset="0"/>
              </a:defRPr>
            </a:lvl4pPr>
            <a:lvl5pPr marL="2057400" indent="-228600" defTabSz="1973263" eaLnBrk="0" hangingPunct="0">
              <a:defRPr sz="1400" b="1">
                <a:solidFill>
                  <a:schemeClr val="tx1"/>
                </a:solidFill>
                <a:latin typeface="Arial" panose="020B0604020202020204" pitchFamily="34" charset="0"/>
              </a:defRPr>
            </a:lvl5pPr>
            <a:lvl6pPr marL="2514600" indent="-228600" defTabSz="1973263" eaLnBrk="0" fontAlgn="base" hangingPunct="0">
              <a:spcBef>
                <a:spcPct val="0"/>
              </a:spcBef>
              <a:spcAft>
                <a:spcPct val="0"/>
              </a:spcAft>
              <a:defRPr sz="1400" b="1">
                <a:solidFill>
                  <a:schemeClr val="tx1"/>
                </a:solidFill>
                <a:latin typeface="Arial" panose="020B0604020202020204" pitchFamily="34" charset="0"/>
              </a:defRPr>
            </a:lvl6pPr>
            <a:lvl7pPr marL="2971800" indent="-228600" defTabSz="1973263" eaLnBrk="0" fontAlgn="base" hangingPunct="0">
              <a:spcBef>
                <a:spcPct val="0"/>
              </a:spcBef>
              <a:spcAft>
                <a:spcPct val="0"/>
              </a:spcAft>
              <a:defRPr sz="1400" b="1">
                <a:solidFill>
                  <a:schemeClr val="tx1"/>
                </a:solidFill>
                <a:latin typeface="Arial" panose="020B0604020202020204" pitchFamily="34" charset="0"/>
              </a:defRPr>
            </a:lvl7pPr>
            <a:lvl8pPr marL="3429000" indent="-228600" defTabSz="1973263" eaLnBrk="0" fontAlgn="base" hangingPunct="0">
              <a:spcBef>
                <a:spcPct val="0"/>
              </a:spcBef>
              <a:spcAft>
                <a:spcPct val="0"/>
              </a:spcAft>
              <a:defRPr sz="1400" b="1">
                <a:solidFill>
                  <a:schemeClr val="tx1"/>
                </a:solidFill>
                <a:latin typeface="Arial" panose="020B0604020202020204" pitchFamily="34" charset="0"/>
              </a:defRPr>
            </a:lvl8pPr>
            <a:lvl9pPr marL="3886200" indent="-228600" defTabSz="1973263" eaLnBrk="0" fontAlgn="base" hangingPunct="0">
              <a:spcBef>
                <a:spcPct val="0"/>
              </a:spcBef>
              <a:spcAft>
                <a:spcPct val="0"/>
              </a:spcAft>
              <a:defRPr sz="1400" b="1">
                <a:solidFill>
                  <a:schemeClr val="tx1"/>
                </a:solidFill>
                <a:latin typeface="Arial" panose="020B0604020202020204" pitchFamily="34" charset="0"/>
              </a:defRPr>
            </a:lvl9pPr>
          </a:lstStyle>
          <a:p>
            <a:pPr fontAlgn="base">
              <a:spcBef>
                <a:spcPct val="0"/>
              </a:spcBef>
              <a:spcAft>
                <a:spcPct val="0"/>
              </a:spcAft>
            </a:pPr>
            <a:r>
              <a:rPr lang="en-US" sz="2000" i="1" dirty="0" smtClean="0">
                <a:solidFill>
                  <a:srgbClr val="FFFF00"/>
                </a:solidFill>
              </a:rPr>
              <a:t>(values in </a:t>
            </a:r>
            <a:r>
              <a:rPr lang="en-US" sz="2000" i="1" dirty="0" err="1" smtClean="0">
                <a:solidFill>
                  <a:srgbClr val="FFFF00"/>
                </a:solidFill>
              </a:rPr>
              <a:t>Pg</a:t>
            </a:r>
            <a:r>
              <a:rPr lang="en-US" sz="2000" i="1" dirty="0" smtClean="0">
                <a:solidFill>
                  <a:srgbClr val="FFFF00"/>
                </a:solidFill>
              </a:rPr>
              <a:t> of C; 1 </a:t>
            </a:r>
            <a:r>
              <a:rPr lang="en-US" sz="2000" i="1" dirty="0" err="1" smtClean="0">
                <a:solidFill>
                  <a:srgbClr val="FFFF00"/>
                </a:solidFill>
              </a:rPr>
              <a:t>Pg</a:t>
            </a:r>
            <a:r>
              <a:rPr lang="en-US" sz="2000" i="1" dirty="0" smtClean="0">
                <a:solidFill>
                  <a:srgbClr val="FFFF00"/>
                </a:solidFill>
              </a:rPr>
              <a:t> = 10</a:t>
            </a:r>
            <a:r>
              <a:rPr lang="en-US" sz="2000" i="1" baseline="30000" dirty="0" smtClean="0">
                <a:solidFill>
                  <a:srgbClr val="FFFF00"/>
                </a:solidFill>
              </a:rPr>
              <a:t>15</a:t>
            </a:r>
            <a:r>
              <a:rPr lang="en-US" sz="2000" i="1" dirty="0" smtClean="0">
                <a:solidFill>
                  <a:srgbClr val="FFFF00"/>
                </a:solidFill>
              </a:rPr>
              <a:t> g)</a:t>
            </a:r>
          </a:p>
        </p:txBody>
      </p:sp>
      <p:sp>
        <p:nvSpPr>
          <p:cNvPr id="34821" name="Rectangle 5"/>
          <p:cNvSpPr>
            <a:spLocks noChangeArrowheads="1"/>
          </p:cNvSpPr>
          <p:nvPr/>
        </p:nvSpPr>
        <p:spPr bwMode="auto">
          <a:xfrm>
            <a:off x="457200" y="1165488"/>
            <a:ext cx="1769716" cy="44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34938" tIns="68262" rIns="134938" bIns="68262">
            <a:spAutoFit/>
          </a:bodyPr>
          <a:lstStyle>
            <a:lvl1pPr defTabSz="1973263" eaLnBrk="0" hangingPunct="0">
              <a:defRPr sz="1400" b="1">
                <a:solidFill>
                  <a:schemeClr val="tx1"/>
                </a:solidFill>
                <a:latin typeface="Arial" panose="020B0604020202020204" pitchFamily="34" charset="0"/>
              </a:defRPr>
            </a:lvl1pPr>
            <a:lvl2pPr marL="742950" indent="-285750" defTabSz="1973263" eaLnBrk="0" hangingPunct="0">
              <a:defRPr sz="1400" b="1">
                <a:solidFill>
                  <a:schemeClr val="tx1"/>
                </a:solidFill>
                <a:latin typeface="Arial" panose="020B0604020202020204" pitchFamily="34" charset="0"/>
              </a:defRPr>
            </a:lvl2pPr>
            <a:lvl3pPr marL="1143000" indent="-228600" defTabSz="1973263" eaLnBrk="0" hangingPunct="0">
              <a:defRPr sz="1400" b="1">
                <a:solidFill>
                  <a:schemeClr val="tx1"/>
                </a:solidFill>
                <a:latin typeface="Arial" panose="020B0604020202020204" pitchFamily="34" charset="0"/>
              </a:defRPr>
            </a:lvl3pPr>
            <a:lvl4pPr marL="1600200" indent="-228600" defTabSz="1973263" eaLnBrk="0" hangingPunct="0">
              <a:defRPr sz="1400" b="1">
                <a:solidFill>
                  <a:schemeClr val="tx1"/>
                </a:solidFill>
                <a:latin typeface="Arial" panose="020B0604020202020204" pitchFamily="34" charset="0"/>
              </a:defRPr>
            </a:lvl4pPr>
            <a:lvl5pPr marL="2057400" indent="-228600" defTabSz="1973263" eaLnBrk="0" hangingPunct="0">
              <a:defRPr sz="1400" b="1">
                <a:solidFill>
                  <a:schemeClr val="tx1"/>
                </a:solidFill>
                <a:latin typeface="Arial" panose="020B0604020202020204" pitchFamily="34" charset="0"/>
              </a:defRPr>
            </a:lvl5pPr>
            <a:lvl6pPr marL="2514600" indent="-228600" defTabSz="1973263" eaLnBrk="0" fontAlgn="base" hangingPunct="0">
              <a:spcBef>
                <a:spcPct val="0"/>
              </a:spcBef>
              <a:spcAft>
                <a:spcPct val="0"/>
              </a:spcAft>
              <a:defRPr sz="1400" b="1">
                <a:solidFill>
                  <a:schemeClr val="tx1"/>
                </a:solidFill>
                <a:latin typeface="Arial" panose="020B0604020202020204" pitchFamily="34" charset="0"/>
              </a:defRPr>
            </a:lvl6pPr>
            <a:lvl7pPr marL="2971800" indent="-228600" defTabSz="1973263" eaLnBrk="0" fontAlgn="base" hangingPunct="0">
              <a:spcBef>
                <a:spcPct val="0"/>
              </a:spcBef>
              <a:spcAft>
                <a:spcPct val="0"/>
              </a:spcAft>
              <a:defRPr sz="1400" b="1">
                <a:solidFill>
                  <a:schemeClr val="tx1"/>
                </a:solidFill>
                <a:latin typeface="Arial" panose="020B0604020202020204" pitchFamily="34" charset="0"/>
              </a:defRPr>
            </a:lvl7pPr>
            <a:lvl8pPr marL="3429000" indent="-228600" defTabSz="1973263" eaLnBrk="0" fontAlgn="base" hangingPunct="0">
              <a:spcBef>
                <a:spcPct val="0"/>
              </a:spcBef>
              <a:spcAft>
                <a:spcPct val="0"/>
              </a:spcAft>
              <a:defRPr sz="1400" b="1">
                <a:solidFill>
                  <a:schemeClr val="tx1"/>
                </a:solidFill>
                <a:latin typeface="Arial" panose="020B0604020202020204" pitchFamily="34" charset="0"/>
              </a:defRPr>
            </a:lvl8pPr>
            <a:lvl9pPr marL="3886200" indent="-228600" defTabSz="1973263" eaLnBrk="0" fontAlgn="base" hangingPunct="0">
              <a:spcBef>
                <a:spcPct val="0"/>
              </a:spcBef>
              <a:spcAft>
                <a:spcPct val="0"/>
              </a:spcAft>
              <a:defRPr sz="1400" b="1">
                <a:solidFill>
                  <a:schemeClr val="tx1"/>
                </a:solidFill>
                <a:latin typeface="Arial" panose="020B0604020202020204" pitchFamily="34" charset="0"/>
              </a:defRPr>
            </a:lvl9pPr>
          </a:lstStyle>
          <a:p>
            <a:pPr fontAlgn="base">
              <a:spcBef>
                <a:spcPct val="0"/>
              </a:spcBef>
              <a:spcAft>
                <a:spcPct val="0"/>
              </a:spcAft>
            </a:pPr>
            <a:r>
              <a:rPr lang="en-US" sz="2000" dirty="0" smtClean="0">
                <a:solidFill>
                  <a:srgbClr val="000000"/>
                </a:solidFill>
              </a:rPr>
              <a:t>Atmosphere</a:t>
            </a:r>
          </a:p>
        </p:txBody>
      </p:sp>
      <p:sp>
        <p:nvSpPr>
          <p:cNvPr id="34822" name="Rectangle 6"/>
          <p:cNvSpPr>
            <a:spLocks noChangeArrowheads="1"/>
          </p:cNvSpPr>
          <p:nvPr/>
        </p:nvSpPr>
        <p:spPr bwMode="auto">
          <a:xfrm>
            <a:off x="4421998" y="1165488"/>
            <a:ext cx="700514" cy="44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34938" tIns="68262" rIns="134938" bIns="68262">
            <a:spAutoFit/>
          </a:bodyPr>
          <a:lstStyle>
            <a:lvl1pPr defTabSz="1973263" eaLnBrk="0" hangingPunct="0">
              <a:defRPr sz="1400" b="1">
                <a:solidFill>
                  <a:schemeClr val="tx1"/>
                </a:solidFill>
                <a:latin typeface="Arial" panose="020B0604020202020204" pitchFamily="34" charset="0"/>
              </a:defRPr>
            </a:lvl1pPr>
            <a:lvl2pPr marL="742950" indent="-285750" defTabSz="1973263" eaLnBrk="0" hangingPunct="0">
              <a:defRPr sz="1400" b="1">
                <a:solidFill>
                  <a:schemeClr val="tx1"/>
                </a:solidFill>
                <a:latin typeface="Arial" panose="020B0604020202020204" pitchFamily="34" charset="0"/>
              </a:defRPr>
            </a:lvl2pPr>
            <a:lvl3pPr marL="1143000" indent="-228600" defTabSz="1973263" eaLnBrk="0" hangingPunct="0">
              <a:defRPr sz="1400" b="1">
                <a:solidFill>
                  <a:schemeClr val="tx1"/>
                </a:solidFill>
                <a:latin typeface="Arial" panose="020B0604020202020204" pitchFamily="34" charset="0"/>
              </a:defRPr>
            </a:lvl3pPr>
            <a:lvl4pPr marL="1600200" indent="-228600" defTabSz="1973263" eaLnBrk="0" hangingPunct="0">
              <a:defRPr sz="1400" b="1">
                <a:solidFill>
                  <a:schemeClr val="tx1"/>
                </a:solidFill>
                <a:latin typeface="Arial" panose="020B0604020202020204" pitchFamily="34" charset="0"/>
              </a:defRPr>
            </a:lvl4pPr>
            <a:lvl5pPr marL="2057400" indent="-228600" defTabSz="1973263" eaLnBrk="0" hangingPunct="0">
              <a:defRPr sz="1400" b="1">
                <a:solidFill>
                  <a:schemeClr val="tx1"/>
                </a:solidFill>
                <a:latin typeface="Arial" panose="020B0604020202020204" pitchFamily="34" charset="0"/>
              </a:defRPr>
            </a:lvl5pPr>
            <a:lvl6pPr marL="2514600" indent="-228600" defTabSz="1973263" eaLnBrk="0" fontAlgn="base" hangingPunct="0">
              <a:spcBef>
                <a:spcPct val="0"/>
              </a:spcBef>
              <a:spcAft>
                <a:spcPct val="0"/>
              </a:spcAft>
              <a:defRPr sz="1400" b="1">
                <a:solidFill>
                  <a:schemeClr val="tx1"/>
                </a:solidFill>
                <a:latin typeface="Arial" panose="020B0604020202020204" pitchFamily="34" charset="0"/>
              </a:defRPr>
            </a:lvl6pPr>
            <a:lvl7pPr marL="2971800" indent="-228600" defTabSz="1973263" eaLnBrk="0" fontAlgn="base" hangingPunct="0">
              <a:spcBef>
                <a:spcPct val="0"/>
              </a:spcBef>
              <a:spcAft>
                <a:spcPct val="0"/>
              </a:spcAft>
              <a:defRPr sz="1400" b="1">
                <a:solidFill>
                  <a:schemeClr val="tx1"/>
                </a:solidFill>
                <a:latin typeface="Arial" panose="020B0604020202020204" pitchFamily="34" charset="0"/>
              </a:defRPr>
            </a:lvl7pPr>
            <a:lvl8pPr marL="3429000" indent="-228600" defTabSz="1973263" eaLnBrk="0" fontAlgn="base" hangingPunct="0">
              <a:spcBef>
                <a:spcPct val="0"/>
              </a:spcBef>
              <a:spcAft>
                <a:spcPct val="0"/>
              </a:spcAft>
              <a:defRPr sz="1400" b="1">
                <a:solidFill>
                  <a:schemeClr val="tx1"/>
                </a:solidFill>
                <a:latin typeface="Arial" panose="020B0604020202020204" pitchFamily="34" charset="0"/>
              </a:defRPr>
            </a:lvl8pPr>
            <a:lvl9pPr marL="3886200" indent="-228600" defTabSz="1973263" eaLnBrk="0" fontAlgn="base" hangingPunct="0">
              <a:spcBef>
                <a:spcPct val="0"/>
              </a:spcBef>
              <a:spcAft>
                <a:spcPct val="0"/>
              </a:spcAft>
              <a:defRPr sz="1400" b="1">
                <a:solidFill>
                  <a:schemeClr val="tx1"/>
                </a:solidFill>
                <a:latin typeface="Arial" panose="020B0604020202020204" pitchFamily="34" charset="0"/>
              </a:defRPr>
            </a:lvl9pPr>
          </a:lstStyle>
          <a:p>
            <a:pPr fontAlgn="base">
              <a:spcBef>
                <a:spcPct val="0"/>
              </a:spcBef>
              <a:spcAft>
                <a:spcPct val="0"/>
              </a:spcAft>
            </a:pPr>
            <a:r>
              <a:rPr lang="en-US" sz="2000" dirty="0" smtClean="0">
                <a:solidFill>
                  <a:srgbClr val="000000"/>
                </a:solidFill>
              </a:rPr>
              <a:t>720</a:t>
            </a:r>
          </a:p>
        </p:txBody>
      </p:sp>
      <p:sp>
        <p:nvSpPr>
          <p:cNvPr id="34823" name="Rectangle 7"/>
          <p:cNvSpPr>
            <a:spLocks noChangeArrowheads="1"/>
          </p:cNvSpPr>
          <p:nvPr/>
        </p:nvSpPr>
        <p:spPr bwMode="auto">
          <a:xfrm>
            <a:off x="457200" y="1883663"/>
            <a:ext cx="1712008" cy="44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34938" tIns="68262" rIns="134938" bIns="68262">
            <a:spAutoFit/>
          </a:bodyPr>
          <a:lstStyle>
            <a:lvl1pPr defTabSz="1973263" eaLnBrk="0" hangingPunct="0">
              <a:defRPr sz="1400" b="1">
                <a:solidFill>
                  <a:schemeClr val="tx1"/>
                </a:solidFill>
                <a:latin typeface="Arial" panose="020B0604020202020204" pitchFamily="34" charset="0"/>
              </a:defRPr>
            </a:lvl1pPr>
            <a:lvl2pPr marL="742950" indent="-285750" defTabSz="1973263" eaLnBrk="0" hangingPunct="0">
              <a:defRPr sz="1400" b="1">
                <a:solidFill>
                  <a:schemeClr val="tx1"/>
                </a:solidFill>
                <a:latin typeface="Arial" panose="020B0604020202020204" pitchFamily="34" charset="0"/>
              </a:defRPr>
            </a:lvl2pPr>
            <a:lvl3pPr marL="1143000" indent="-228600" defTabSz="1973263" eaLnBrk="0" hangingPunct="0">
              <a:defRPr sz="1400" b="1">
                <a:solidFill>
                  <a:schemeClr val="tx1"/>
                </a:solidFill>
                <a:latin typeface="Arial" panose="020B0604020202020204" pitchFamily="34" charset="0"/>
              </a:defRPr>
            </a:lvl3pPr>
            <a:lvl4pPr marL="1600200" indent="-228600" defTabSz="1973263" eaLnBrk="0" hangingPunct="0">
              <a:defRPr sz="1400" b="1">
                <a:solidFill>
                  <a:schemeClr val="tx1"/>
                </a:solidFill>
                <a:latin typeface="Arial" panose="020B0604020202020204" pitchFamily="34" charset="0"/>
              </a:defRPr>
            </a:lvl4pPr>
            <a:lvl5pPr marL="2057400" indent="-228600" defTabSz="1973263" eaLnBrk="0" hangingPunct="0">
              <a:defRPr sz="1400" b="1">
                <a:solidFill>
                  <a:schemeClr val="tx1"/>
                </a:solidFill>
                <a:latin typeface="Arial" panose="020B0604020202020204" pitchFamily="34" charset="0"/>
              </a:defRPr>
            </a:lvl5pPr>
            <a:lvl6pPr marL="2514600" indent="-228600" defTabSz="1973263" eaLnBrk="0" fontAlgn="base" hangingPunct="0">
              <a:spcBef>
                <a:spcPct val="0"/>
              </a:spcBef>
              <a:spcAft>
                <a:spcPct val="0"/>
              </a:spcAft>
              <a:defRPr sz="1400" b="1">
                <a:solidFill>
                  <a:schemeClr val="tx1"/>
                </a:solidFill>
                <a:latin typeface="Arial" panose="020B0604020202020204" pitchFamily="34" charset="0"/>
              </a:defRPr>
            </a:lvl6pPr>
            <a:lvl7pPr marL="2971800" indent="-228600" defTabSz="1973263" eaLnBrk="0" fontAlgn="base" hangingPunct="0">
              <a:spcBef>
                <a:spcPct val="0"/>
              </a:spcBef>
              <a:spcAft>
                <a:spcPct val="0"/>
              </a:spcAft>
              <a:defRPr sz="1400" b="1">
                <a:solidFill>
                  <a:schemeClr val="tx1"/>
                </a:solidFill>
                <a:latin typeface="Arial" panose="020B0604020202020204" pitchFamily="34" charset="0"/>
              </a:defRPr>
            </a:lvl7pPr>
            <a:lvl8pPr marL="3429000" indent="-228600" defTabSz="1973263" eaLnBrk="0" fontAlgn="base" hangingPunct="0">
              <a:spcBef>
                <a:spcPct val="0"/>
              </a:spcBef>
              <a:spcAft>
                <a:spcPct val="0"/>
              </a:spcAft>
              <a:defRPr sz="1400" b="1">
                <a:solidFill>
                  <a:schemeClr val="tx1"/>
                </a:solidFill>
                <a:latin typeface="Arial" panose="020B0604020202020204" pitchFamily="34" charset="0"/>
              </a:defRPr>
            </a:lvl8pPr>
            <a:lvl9pPr marL="3886200" indent="-228600" defTabSz="1973263" eaLnBrk="0" fontAlgn="base" hangingPunct="0">
              <a:spcBef>
                <a:spcPct val="0"/>
              </a:spcBef>
              <a:spcAft>
                <a:spcPct val="0"/>
              </a:spcAft>
              <a:defRPr sz="1400" b="1">
                <a:solidFill>
                  <a:schemeClr val="tx1"/>
                </a:solidFill>
                <a:latin typeface="Arial" panose="020B0604020202020204" pitchFamily="34" charset="0"/>
              </a:defRPr>
            </a:lvl9pPr>
          </a:lstStyle>
          <a:p>
            <a:pPr fontAlgn="base">
              <a:spcBef>
                <a:spcPct val="0"/>
              </a:spcBef>
              <a:spcAft>
                <a:spcPct val="0"/>
              </a:spcAft>
            </a:pPr>
            <a:r>
              <a:rPr lang="en-US" sz="2000" dirty="0" smtClean="0">
                <a:solidFill>
                  <a:srgbClr val="000000"/>
                </a:solidFill>
              </a:rPr>
              <a:t>Land plants</a:t>
            </a:r>
          </a:p>
        </p:txBody>
      </p:sp>
      <p:sp>
        <p:nvSpPr>
          <p:cNvPr id="34824" name="Rectangle 8"/>
          <p:cNvSpPr>
            <a:spLocks noChangeArrowheads="1"/>
          </p:cNvSpPr>
          <p:nvPr/>
        </p:nvSpPr>
        <p:spPr bwMode="auto">
          <a:xfrm>
            <a:off x="4392018" y="1883663"/>
            <a:ext cx="700514" cy="44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34938" tIns="68262" rIns="134938" bIns="68262">
            <a:spAutoFit/>
          </a:bodyPr>
          <a:lstStyle>
            <a:lvl1pPr defTabSz="1973263" eaLnBrk="0" hangingPunct="0">
              <a:defRPr sz="1400" b="1">
                <a:solidFill>
                  <a:schemeClr val="tx1"/>
                </a:solidFill>
                <a:latin typeface="Arial" panose="020B0604020202020204" pitchFamily="34" charset="0"/>
              </a:defRPr>
            </a:lvl1pPr>
            <a:lvl2pPr marL="742950" indent="-285750" defTabSz="1973263" eaLnBrk="0" hangingPunct="0">
              <a:defRPr sz="1400" b="1">
                <a:solidFill>
                  <a:schemeClr val="tx1"/>
                </a:solidFill>
                <a:latin typeface="Arial" panose="020B0604020202020204" pitchFamily="34" charset="0"/>
              </a:defRPr>
            </a:lvl2pPr>
            <a:lvl3pPr marL="1143000" indent="-228600" defTabSz="1973263" eaLnBrk="0" hangingPunct="0">
              <a:defRPr sz="1400" b="1">
                <a:solidFill>
                  <a:schemeClr val="tx1"/>
                </a:solidFill>
                <a:latin typeface="Arial" panose="020B0604020202020204" pitchFamily="34" charset="0"/>
              </a:defRPr>
            </a:lvl3pPr>
            <a:lvl4pPr marL="1600200" indent="-228600" defTabSz="1973263" eaLnBrk="0" hangingPunct="0">
              <a:defRPr sz="1400" b="1">
                <a:solidFill>
                  <a:schemeClr val="tx1"/>
                </a:solidFill>
                <a:latin typeface="Arial" panose="020B0604020202020204" pitchFamily="34" charset="0"/>
              </a:defRPr>
            </a:lvl4pPr>
            <a:lvl5pPr marL="2057400" indent="-228600" defTabSz="1973263" eaLnBrk="0" hangingPunct="0">
              <a:defRPr sz="1400" b="1">
                <a:solidFill>
                  <a:schemeClr val="tx1"/>
                </a:solidFill>
                <a:latin typeface="Arial" panose="020B0604020202020204" pitchFamily="34" charset="0"/>
              </a:defRPr>
            </a:lvl5pPr>
            <a:lvl6pPr marL="2514600" indent="-228600" defTabSz="1973263" eaLnBrk="0" fontAlgn="base" hangingPunct="0">
              <a:spcBef>
                <a:spcPct val="0"/>
              </a:spcBef>
              <a:spcAft>
                <a:spcPct val="0"/>
              </a:spcAft>
              <a:defRPr sz="1400" b="1">
                <a:solidFill>
                  <a:schemeClr val="tx1"/>
                </a:solidFill>
                <a:latin typeface="Arial" panose="020B0604020202020204" pitchFamily="34" charset="0"/>
              </a:defRPr>
            </a:lvl6pPr>
            <a:lvl7pPr marL="2971800" indent="-228600" defTabSz="1973263" eaLnBrk="0" fontAlgn="base" hangingPunct="0">
              <a:spcBef>
                <a:spcPct val="0"/>
              </a:spcBef>
              <a:spcAft>
                <a:spcPct val="0"/>
              </a:spcAft>
              <a:defRPr sz="1400" b="1">
                <a:solidFill>
                  <a:schemeClr val="tx1"/>
                </a:solidFill>
                <a:latin typeface="Arial" panose="020B0604020202020204" pitchFamily="34" charset="0"/>
              </a:defRPr>
            </a:lvl7pPr>
            <a:lvl8pPr marL="3429000" indent="-228600" defTabSz="1973263" eaLnBrk="0" fontAlgn="base" hangingPunct="0">
              <a:spcBef>
                <a:spcPct val="0"/>
              </a:spcBef>
              <a:spcAft>
                <a:spcPct val="0"/>
              </a:spcAft>
              <a:defRPr sz="1400" b="1">
                <a:solidFill>
                  <a:schemeClr val="tx1"/>
                </a:solidFill>
                <a:latin typeface="Arial" panose="020B0604020202020204" pitchFamily="34" charset="0"/>
              </a:defRPr>
            </a:lvl8pPr>
            <a:lvl9pPr marL="3886200" indent="-228600" defTabSz="1973263" eaLnBrk="0" fontAlgn="base" hangingPunct="0">
              <a:spcBef>
                <a:spcPct val="0"/>
              </a:spcBef>
              <a:spcAft>
                <a:spcPct val="0"/>
              </a:spcAft>
              <a:defRPr sz="1400" b="1">
                <a:solidFill>
                  <a:schemeClr val="tx1"/>
                </a:solidFill>
                <a:latin typeface="Arial" panose="020B0604020202020204" pitchFamily="34" charset="0"/>
              </a:defRPr>
            </a:lvl9pPr>
          </a:lstStyle>
          <a:p>
            <a:pPr fontAlgn="base">
              <a:spcBef>
                <a:spcPct val="0"/>
              </a:spcBef>
              <a:spcAft>
                <a:spcPct val="0"/>
              </a:spcAft>
            </a:pPr>
            <a:r>
              <a:rPr lang="en-US" sz="2000" smtClean="0">
                <a:solidFill>
                  <a:srgbClr val="000000"/>
                </a:solidFill>
              </a:rPr>
              <a:t>560</a:t>
            </a:r>
          </a:p>
        </p:txBody>
      </p:sp>
      <p:sp>
        <p:nvSpPr>
          <p:cNvPr id="34825" name="Rectangle 9"/>
          <p:cNvSpPr>
            <a:spLocks noChangeArrowheads="1"/>
          </p:cNvSpPr>
          <p:nvPr/>
        </p:nvSpPr>
        <p:spPr bwMode="auto">
          <a:xfrm>
            <a:off x="457202" y="2601837"/>
            <a:ext cx="2566409" cy="44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34938" tIns="68262" rIns="134938" bIns="68262">
            <a:spAutoFit/>
          </a:bodyPr>
          <a:lstStyle>
            <a:lvl1pPr defTabSz="1973263" eaLnBrk="0" hangingPunct="0">
              <a:defRPr sz="1400" b="1">
                <a:solidFill>
                  <a:schemeClr val="tx1"/>
                </a:solidFill>
                <a:latin typeface="Arial" panose="020B0604020202020204" pitchFamily="34" charset="0"/>
              </a:defRPr>
            </a:lvl1pPr>
            <a:lvl2pPr marL="742950" indent="-285750" defTabSz="1973263" eaLnBrk="0" hangingPunct="0">
              <a:defRPr sz="1400" b="1">
                <a:solidFill>
                  <a:schemeClr val="tx1"/>
                </a:solidFill>
                <a:latin typeface="Arial" panose="020B0604020202020204" pitchFamily="34" charset="0"/>
              </a:defRPr>
            </a:lvl2pPr>
            <a:lvl3pPr marL="1143000" indent="-228600" defTabSz="1973263" eaLnBrk="0" hangingPunct="0">
              <a:defRPr sz="1400" b="1">
                <a:solidFill>
                  <a:schemeClr val="tx1"/>
                </a:solidFill>
                <a:latin typeface="Arial" panose="020B0604020202020204" pitchFamily="34" charset="0"/>
              </a:defRPr>
            </a:lvl3pPr>
            <a:lvl4pPr marL="1600200" indent="-228600" defTabSz="1973263" eaLnBrk="0" hangingPunct="0">
              <a:defRPr sz="1400" b="1">
                <a:solidFill>
                  <a:schemeClr val="tx1"/>
                </a:solidFill>
                <a:latin typeface="Arial" panose="020B0604020202020204" pitchFamily="34" charset="0"/>
              </a:defRPr>
            </a:lvl4pPr>
            <a:lvl5pPr marL="2057400" indent="-228600" defTabSz="1973263" eaLnBrk="0" hangingPunct="0">
              <a:defRPr sz="1400" b="1">
                <a:solidFill>
                  <a:schemeClr val="tx1"/>
                </a:solidFill>
                <a:latin typeface="Arial" panose="020B0604020202020204" pitchFamily="34" charset="0"/>
              </a:defRPr>
            </a:lvl5pPr>
            <a:lvl6pPr marL="2514600" indent="-228600" defTabSz="1973263" eaLnBrk="0" fontAlgn="base" hangingPunct="0">
              <a:spcBef>
                <a:spcPct val="0"/>
              </a:spcBef>
              <a:spcAft>
                <a:spcPct val="0"/>
              </a:spcAft>
              <a:defRPr sz="1400" b="1">
                <a:solidFill>
                  <a:schemeClr val="tx1"/>
                </a:solidFill>
                <a:latin typeface="Arial" panose="020B0604020202020204" pitchFamily="34" charset="0"/>
              </a:defRPr>
            </a:lvl6pPr>
            <a:lvl7pPr marL="2971800" indent="-228600" defTabSz="1973263" eaLnBrk="0" fontAlgn="base" hangingPunct="0">
              <a:spcBef>
                <a:spcPct val="0"/>
              </a:spcBef>
              <a:spcAft>
                <a:spcPct val="0"/>
              </a:spcAft>
              <a:defRPr sz="1400" b="1">
                <a:solidFill>
                  <a:schemeClr val="tx1"/>
                </a:solidFill>
                <a:latin typeface="Arial" panose="020B0604020202020204" pitchFamily="34" charset="0"/>
              </a:defRPr>
            </a:lvl7pPr>
            <a:lvl8pPr marL="3429000" indent="-228600" defTabSz="1973263" eaLnBrk="0" fontAlgn="base" hangingPunct="0">
              <a:spcBef>
                <a:spcPct val="0"/>
              </a:spcBef>
              <a:spcAft>
                <a:spcPct val="0"/>
              </a:spcAft>
              <a:defRPr sz="1400" b="1">
                <a:solidFill>
                  <a:schemeClr val="tx1"/>
                </a:solidFill>
                <a:latin typeface="Arial" panose="020B0604020202020204" pitchFamily="34" charset="0"/>
              </a:defRPr>
            </a:lvl8pPr>
            <a:lvl9pPr marL="3886200" indent="-228600" defTabSz="1973263" eaLnBrk="0" fontAlgn="base" hangingPunct="0">
              <a:spcBef>
                <a:spcPct val="0"/>
              </a:spcBef>
              <a:spcAft>
                <a:spcPct val="0"/>
              </a:spcAft>
              <a:defRPr sz="1400" b="1">
                <a:solidFill>
                  <a:schemeClr val="tx1"/>
                </a:solidFill>
                <a:latin typeface="Arial" panose="020B0604020202020204" pitchFamily="34" charset="0"/>
              </a:defRPr>
            </a:lvl9pPr>
          </a:lstStyle>
          <a:p>
            <a:pPr fontAlgn="base">
              <a:spcBef>
                <a:spcPct val="0"/>
              </a:spcBef>
              <a:spcAft>
                <a:spcPct val="0"/>
              </a:spcAft>
            </a:pPr>
            <a:r>
              <a:rPr lang="en-US" sz="2000" dirty="0" smtClean="0">
                <a:solidFill>
                  <a:srgbClr val="000000"/>
                </a:solidFill>
              </a:rPr>
              <a:t>Non-</a:t>
            </a:r>
            <a:r>
              <a:rPr lang="en-US" sz="2000" dirty="0" err="1" smtClean="0">
                <a:solidFill>
                  <a:srgbClr val="000000"/>
                </a:solidFill>
              </a:rPr>
              <a:t>peatland</a:t>
            </a:r>
            <a:r>
              <a:rPr lang="en-US" sz="2000" dirty="0" smtClean="0">
                <a:solidFill>
                  <a:srgbClr val="000000"/>
                </a:solidFill>
              </a:rPr>
              <a:t> soils</a:t>
            </a:r>
          </a:p>
        </p:txBody>
      </p:sp>
      <p:sp>
        <p:nvSpPr>
          <p:cNvPr id="34826" name="Rectangle 10"/>
          <p:cNvSpPr>
            <a:spLocks noChangeArrowheads="1"/>
          </p:cNvSpPr>
          <p:nvPr/>
        </p:nvSpPr>
        <p:spPr bwMode="auto">
          <a:xfrm>
            <a:off x="4392018" y="2601837"/>
            <a:ext cx="700514" cy="44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34938" tIns="68262" rIns="134938" bIns="68262">
            <a:spAutoFit/>
          </a:bodyPr>
          <a:lstStyle>
            <a:lvl1pPr defTabSz="1973263" eaLnBrk="0" hangingPunct="0">
              <a:defRPr sz="1400" b="1">
                <a:solidFill>
                  <a:schemeClr val="tx1"/>
                </a:solidFill>
                <a:latin typeface="Arial" panose="020B0604020202020204" pitchFamily="34" charset="0"/>
              </a:defRPr>
            </a:lvl1pPr>
            <a:lvl2pPr marL="742950" indent="-285750" defTabSz="1973263" eaLnBrk="0" hangingPunct="0">
              <a:defRPr sz="1400" b="1">
                <a:solidFill>
                  <a:schemeClr val="tx1"/>
                </a:solidFill>
                <a:latin typeface="Arial" panose="020B0604020202020204" pitchFamily="34" charset="0"/>
              </a:defRPr>
            </a:lvl2pPr>
            <a:lvl3pPr marL="1143000" indent="-228600" defTabSz="1973263" eaLnBrk="0" hangingPunct="0">
              <a:defRPr sz="1400" b="1">
                <a:solidFill>
                  <a:schemeClr val="tx1"/>
                </a:solidFill>
                <a:latin typeface="Arial" panose="020B0604020202020204" pitchFamily="34" charset="0"/>
              </a:defRPr>
            </a:lvl3pPr>
            <a:lvl4pPr marL="1600200" indent="-228600" defTabSz="1973263" eaLnBrk="0" hangingPunct="0">
              <a:defRPr sz="1400" b="1">
                <a:solidFill>
                  <a:schemeClr val="tx1"/>
                </a:solidFill>
                <a:latin typeface="Arial" panose="020B0604020202020204" pitchFamily="34" charset="0"/>
              </a:defRPr>
            </a:lvl4pPr>
            <a:lvl5pPr marL="2057400" indent="-228600" defTabSz="1973263" eaLnBrk="0" hangingPunct="0">
              <a:defRPr sz="1400" b="1">
                <a:solidFill>
                  <a:schemeClr val="tx1"/>
                </a:solidFill>
                <a:latin typeface="Arial" panose="020B0604020202020204" pitchFamily="34" charset="0"/>
              </a:defRPr>
            </a:lvl5pPr>
            <a:lvl6pPr marL="2514600" indent="-228600" defTabSz="1973263" eaLnBrk="0" fontAlgn="base" hangingPunct="0">
              <a:spcBef>
                <a:spcPct val="0"/>
              </a:spcBef>
              <a:spcAft>
                <a:spcPct val="0"/>
              </a:spcAft>
              <a:defRPr sz="1400" b="1">
                <a:solidFill>
                  <a:schemeClr val="tx1"/>
                </a:solidFill>
                <a:latin typeface="Arial" panose="020B0604020202020204" pitchFamily="34" charset="0"/>
              </a:defRPr>
            </a:lvl6pPr>
            <a:lvl7pPr marL="2971800" indent="-228600" defTabSz="1973263" eaLnBrk="0" fontAlgn="base" hangingPunct="0">
              <a:spcBef>
                <a:spcPct val="0"/>
              </a:spcBef>
              <a:spcAft>
                <a:spcPct val="0"/>
              </a:spcAft>
              <a:defRPr sz="1400" b="1">
                <a:solidFill>
                  <a:schemeClr val="tx1"/>
                </a:solidFill>
                <a:latin typeface="Arial" panose="020B0604020202020204" pitchFamily="34" charset="0"/>
              </a:defRPr>
            </a:lvl7pPr>
            <a:lvl8pPr marL="3429000" indent="-228600" defTabSz="1973263" eaLnBrk="0" fontAlgn="base" hangingPunct="0">
              <a:spcBef>
                <a:spcPct val="0"/>
              </a:spcBef>
              <a:spcAft>
                <a:spcPct val="0"/>
              </a:spcAft>
              <a:defRPr sz="1400" b="1">
                <a:solidFill>
                  <a:schemeClr val="tx1"/>
                </a:solidFill>
                <a:latin typeface="Arial" panose="020B0604020202020204" pitchFamily="34" charset="0"/>
              </a:defRPr>
            </a:lvl8pPr>
            <a:lvl9pPr marL="3886200" indent="-228600" defTabSz="1973263" eaLnBrk="0" fontAlgn="base" hangingPunct="0">
              <a:spcBef>
                <a:spcPct val="0"/>
              </a:spcBef>
              <a:spcAft>
                <a:spcPct val="0"/>
              </a:spcAft>
              <a:defRPr sz="1400" b="1">
                <a:solidFill>
                  <a:schemeClr val="tx1"/>
                </a:solidFill>
                <a:latin typeface="Arial" panose="020B0604020202020204" pitchFamily="34" charset="0"/>
              </a:defRPr>
            </a:lvl9pPr>
          </a:lstStyle>
          <a:p>
            <a:pPr fontAlgn="base">
              <a:spcBef>
                <a:spcPct val="0"/>
              </a:spcBef>
              <a:spcAft>
                <a:spcPct val="0"/>
              </a:spcAft>
            </a:pPr>
            <a:r>
              <a:rPr lang="en-US" sz="2000" smtClean="0">
                <a:solidFill>
                  <a:srgbClr val="000000"/>
                </a:solidFill>
              </a:rPr>
              <a:t>670</a:t>
            </a:r>
          </a:p>
        </p:txBody>
      </p:sp>
      <p:sp>
        <p:nvSpPr>
          <p:cNvPr id="34827" name="Rectangle 11"/>
          <p:cNvSpPr>
            <a:spLocks noChangeArrowheads="1"/>
          </p:cNvSpPr>
          <p:nvPr/>
        </p:nvSpPr>
        <p:spPr bwMode="auto">
          <a:xfrm>
            <a:off x="457200" y="3320013"/>
            <a:ext cx="1995740" cy="44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34938" tIns="68262" rIns="134938" bIns="68262">
            <a:spAutoFit/>
          </a:bodyPr>
          <a:lstStyle>
            <a:lvl1pPr defTabSz="1973263" eaLnBrk="0" hangingPunct="0">
              <a:defRPr sz="1400" b="1">
                <a:solidFill>
                  <a:schemeClr val="tx1"/>
                </a:solidFill>
                <a:latin typeface="Arial" panose="020B0604020202020204" pitchFamily="34" charset="0"/>
              </a:defRPr>
            </a:lvl1pPr>
            <a:lvl2pPr marL="742950" indent="-285750" defTabSz="1973263" eaLnBrk="0" hangingPunct="0">
              <a:defRPr sz="1400" b="1">
                <a:solidFill>
                  <a:schemeClr val="tx1"/>
                </a:solidFill>
                <a:latin typeface="Arial" panose="020B0604020202020204" pitchFamily="34" charset="0"/>
              </a:defRPr>
            </a:lvl2pPr>
            <a:lvl3pPr marL="1143000" indent="-228600" defTabSz="1973263" eaLnBrk="0" hangingPunct="0">
              <a:defRPr sz="1400" b="1">
                <a:solidFill>
                  <a:schemeClr val="tx1"/>
                </a:solidFill>
                <a:latin typeface="Arial" panose="020B0604020202020204" pitchFamily="34" charset="0"/>
              </a:defRPr>
            </a:lvl3pPr>
            <a:lvl4pPr marL="1600200" indent="-228600" defTabSz="1973263" eaLnBrk="0" hangingPunct="0">
              <a:defRPr sz="1400" b="1">
                <a:solidFill>
                  <a:schemeClr val="tx1"/>
                </a:solidFill>
                <a:latin typeface="Arial" panose="020B0604020202020204" pitchFamily="34" charset="0"/>
              </a:defRPr>
            </a:lvl4pPr>
            <a:lvl5pPr marL="2057400" indent="-228600" defTabSz="1973263" eaLnBrk="0" hangingPunct="0">
              <a:defRPr sz="1400" b="1">
                <a:solidFill>
                  <a:schemeClr val="tx1"/>
                </a:solidFill>
                <a:latin typeface="Arial" panose="020B0604020202020204" pitchFamily="34" charset="0"/>
              </a:defRPr>
            </a:lvl5pPr>
            <a:lvl6pPr marL="2514600" indent="-228600" defTabSz="1973263" eaLnBrk="0" fontAlgn="base" hangingPunct="0">
              <a:spcBef>
                <a:spcPct val="0"/>
              </a:spcBef>
              <a:spcAft>
                <a:spcPct val="0"/>
              </a:spcAft>
              <a:defRPr sz="1400" b="1">
                <a:solidFill>
                  <a:schemeClr val="tx1"/>
                </a:solidFill>
                <a:latin typeface="Arial" panose="020B0604020202020204" pitchFamily="34" charset="0"/>
              </a:defRPr>
            </a:lvl6pPr>
            <a:lvl7pPr marL="2971800" indent="-228600" defTabSz="1973263" eaLnBrk="0" fontAlgn="base" hangingPunct="0">
              <a:spcBef>
                <a:spcPct val="0"/>
              </a:spcBef>
              <a:spcAft>
                <a:spcPct val="0"/>
              </a:spcAft>
              <a:defRPr sz="1400" b="1">
                <a:solidFill>
                  <a:schemeClr val="tx1"/>
                </a:solidFill>
                <a:latin typeface="Arial" panose="020B0604020202020204" pitchFamily="34" charset="0"/>
              </a:defRPr>
            </a:lvl7pPr>
            <a:lvl8pPr marL="3429000" indent="-228600" defTabSz="1973263" eaLnBrk="0" fontAlgn="base" hangingPunct="0">
              <a:spcBef>
                <a:spcPct val="0"/>
              </a:spcBef>
              <a:spcAft>
                <a:spcPct val="0"/>
              </a:spcAft>
              <a:defRPr sz="1400" b="1">
                <a:solidFill>
                  <a:schemeClr val="tx1"/>
                </a:solidFill>
                <a:latin typeface="Arial" panose="020B0604020202020204" pitchFamily="34" charset="0"/>
              </a:defRPr>
            </a:lvl8pPr>
            <a:lvl9pPr marL="3886200" indent="-228600" defTabSz="1973263" eaLnBrk="0" fontAlgn="base" hangingPunct="0">
              <a:spcBef>
                <a:spcPct val="0"/>
              </a:spcBef>
              <a:spcAft>
                <a:spcPct val="0"/>
              </a:spcAft>
              <a:defRPr sz="1400" b="1">
                <a:solidFill>
                  <a:schemeClr val="tx1"/>
                </a:solidFill>
                <a:latin typeface="Arial" panose="020B0604020202020204" pitchFamily="34" charset="0"/>
              </a:defRPr>
            </a:lvl9pPr>
          </a:lstStyle>
          <a:p>
            <a:pPr fontAlgn="base">
              <a:spcBef>
                <a:spcPct val="0"/>
              </a:spcBef>
              <a:spcAft>
                <a:spcPct val="0"/>
              </a:spcAft>
            </a:pPr>
            <a:r>
              <a:rPr lang="en-US" sz="2000" dirty="0" err="1" smtClean="0">
                <a:solidFill>
                  <a:srgbClr val="000000"/>
                </a:solidFill>
              </a:rPr>
              <a:t>Peatland</a:t>
            </a:r>
            <a:r>
              <a:rPr lang="en-US" sz="2000" dirty="0" smtClean="0">
                <a:solidFill>
                  <a:srgbClr val="000000"/>
                </a:solidFill>
              </a:rPr>
              <a:t> soils</a:t>
            </a:r>
          </a:p>
        </p:txBody>
      </p:sp>
      <p:sp>
        <p:nvSpPr>
          <p:cNvPr id="34828" name="Rectangle 12"/>
          <p:cNvSpPr>
            <a:spLocks noChangeArrowheads="1"/>
          </p:cNvSpPr>
          <p:nvPr/>
        </p:nvSpPr>
        <p:spPr bwMode="auto">
          <a:xfrm>
            <a:off x="4392018" y="3320013"/>
            <a:ext cx="700514" cy="44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34938" tIns="68262" rIns="134938" bIns="68262">
            <a:spAutoFit/>
          </a:bodyPr>
          <a:lstStyle>
            <a:lvl1pPr defTabSz="1973263" eaLnBrk="0" hangingPunct="0">
              <a:defRPr sz="1400" b="1">
                <a:solidFill>
                  <a:schemeClr val="tx1"/>
                </a:solidFill>
                <a:latin typeface="Arial" panose="020B0604020202020204" pitchFamily="34" charset="0"/>
              </a:defRPr>
            </a:lvl1pPr>
            <a:lvl2pPr marL="742950" indent="-285750" defTabSz="1973263" eaLnBrk="0" hangingPunct="0">
              <a:defRPr sz="1400" b="1">
                <a:solidFill>
                  <a:schemeClr val="tx1"/>
                </a:solidFill>
                <a:latin typeface="Arial" panose="020B0604020202020204" pitchFamily="34" charset="0"/>
              </a:defRPr>
            </a:lvl2pPr>
            <a:lvl3pPr marL="1143000" indent="-228600" defTabSz="1973263" eaLnBrk="0" hangingPunct="0">
              <a:defRPr sz="1400" b="1">
                <a:solidFill>
                  <a:schemeClr val="tx1"/>
                </a:solidFill>
                <a:latin typeface="Arial" panose="020B0604020202020204" pitchFamily="34" charset="0"/>
              </a:defRPr>
            </a:lvl3pPr>
            <a:lvl4pPr marL="1600200" indent="-228600" defTabSz="1973263" eaLnBrk="0" hangingPunct="0">
              <a:defRPr sz="1400" b="1">
                <a:solidFill>
                  <a:schemeClr val="tx1"/>
                </a:solidFill>
                <a:latin typeface="Arial" panose="020B0604020202020204" pitchFamily="34" charset="0"/>
              </a:defRPr>
            </a:lvl4pPr>
            <a:lvl5pPr marL="2057400" indent="-228600" defTabSz="1973263" eaLnBrk="0" hangingPunct="0">
              <a:defRPr sz="1400" b="1">
                <a:solidFill>
                  <a:schemeClr val="tx1"/>
                </a:solidFill>
                <a:latin typeface="Arial" panose="020B0604020202020204" pitchFamily="34" charset="0"/>
              </a:defRPr>
            </a:lvl5pPr>
            <a:lvl6pPr marL="2514600" indent="-228600" defTabSz="1973263" eaLnBrk="0" fontAlgn="base" hangingPunct="0">
              <a:spcBef>
                <a:spcPct val="0"/>
              </a:spcBef>
              <a:spcAft>
                <a:spcPct val="0"/>
              </a:spcAft>
              <a:defRPr sz="1400" b="1">
                <a:solidFill>
                  <a:schemeClr val="tx1"/>
                </a:solidFill>
                <a:latin typeface="Arial" panose="020B0604020202020204" pitchFamily="34" charset="0"/>
              </a:defRPr>
            </a:lvl6pPr>
            <a:lvl7pPr marL="2971800" indent="-228600" defTabSz="1973263" eaLnBrk="0" fontAlgn="base" hangingPunct="0">
              <a:spcBef>
                <a:spcPct val="0"/>
              </a:spcBef>
              <a:spcAft>
                <a:spcPct val="0"/>
              </a:spcAft>
              <a:defRPr sz="1400" b="1">
                <a:solidFill>
                  <a:schemeClr val="tx1"/>
                </a:solidFill>
                <a:latin typeface="Arial" panose="020B0604020202020204" pitchFamily="34" charset="0"/>
              </a:defRPr>
            </a:lvl7pPr>
            <a:lvl8pPr marL="3429000" indent="-228600" defTabSz="1973263" eaLnBrk="0" fontAlgn="base" hangingPunct="0">
              <a:spcBef>
                <a:spcPct val="0"/>
              </a:spcBef>
              <a:spcAft>
                <a:spcPct val="0"/>
              </a:spcAft>
              <a:defRPr sz="1400" b="1">
                <a:solidFill>
                  <a:schemeClr val="tx1"/>
                </a:solidFill>
                <a:latin typeface="Arial" panose="020B0604020202020204" pitchFamily="34" charset="0"/>
              </a:defRPr>
            </a:lvl8pPr>
            <a:lvl9pPr marL="3886200" indent="-228600" defTabSz="1973263" eaLnBrk="0" fontAlgn="base" hangingPunct="0">
              <a:spcBef>
                <a:spcPct val="0"/>
              </a:spcBef>
              <a:spcAft>
                <a:spcPct val="0"/>
              </a:spcAft>
              <a:defRPr sz="1400" b="1">
                <a:solidFill>
                  <a:schemeClr val="tx1"/>
                </a:solidFill>
                <a:latin typeface="Arial" panose="020B0604020202020204" pitchFamily="34" charset="0"/>
              </a:defRPr>
            </a:lvl9pPr>
          </a:lstStyle>
          <a:p>
            <a:pPr fontAlgn="base">
              <a:spcBef>
                <a:spcPct val="0"/>
              </a:spcBef>
              <a:spcAft>
                <a:spcPct val="0"/>
              </a:spcAft>
            </a:pPr>
            <a:r>
              <a:rPr lang="en-US" sz="2000" dirty="0" smtClean="0">
                <a:solidFill>
                  <a:srgbClr val="000000"/>
                </a:solidFill>
              </a:rPr>
              <a:t>455</a:t>
            </a:r>
          </a:p>
        </p:txBody>
      </p:sp>
      <p:sp>
        <p:nvSpPr>
          <p:cNvPr id="34829" name="Rectangle 13"/>
          <p:cNvSpPr>
            <a:spLocks noChangeArrowheads="1"/>
          </p:cNvSpPr>
          <p:nvPr/>
        </p:nvSpPr>
        <p:spPr bwMode="auto">
          <a:xfrm>
            <a:off x="457200" y="4038188"/>
            <a:ext cx="3903314" cy="44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34938" tIns="68262" rIns="134938" bIns="68262">
            <a:spAutoFit/>
          </a:bodyPr>
          <a:lstStyle>
            <a:lvl1pPr defTabSz="1973263" eaLnBrk="0" hangingPunct="0">
              <a:defRPr sz="1400" b="1">
                <a:solidFill>
                  <a:schemeClr val="tx1"/>
                </a:solidFill>
                <a:latin typeface="Arial" panose="020B0604020202020204" pitchFamily="34" charset="0"/>
              </a:defRPr>
            </a:lvl1pPr>
            <a:lvl2pPr marL="742950" indent="-285750" defTabSz="1973263" eaLnBrk="0" hangingPunct="0">
              <a:defRPr sz="1400" b="1">
                <a:solidFill>
                  <a:schemeClr val="tx1"/>
                </a:solidFill>
                <a:latin typeface="Arial" panose="020B0604020202020204" pitchFamily="34" charset="0"/>
              </a:defRPr>
            </a:lvl2pPr>
            <a:lvl3pPr marL="1143000" indent="-228600" defTabSz="1973263" eaLnBrk="0" hangingPunct="0">
              <a:defRPr sz="1400" b="1">
                <a:solidFill>
                  <a:schemeClr val="tx1"/>
                </a:solidFill>
                <a:latin typeface="Arial" panose="020B0604020202020204" pitchFamily="34" charset="0"/>
              </a:defRPr>
            </a:lvl3pPr>
            <a:lvl4pPr marL="1600200" indent="-228600" defTabSz="1973263" eaLnBrk="0" hangingPunct="0">
              <a:defRPr sz="1400" b="1">
                <a:solidFill>
                  <a:schemeClr val="tx1"/>
                </a:solidFill>
                <a:latin typeface="Arial" panose="020B0604020202020204" pitchFamily="34" charset="0"/>
              </a:defRPr>
            </a:lvl4pPr>
            <a:lvl5pPr marL="2057400" indent="-228600" defTabSz="1973263" eaLnBrk="0" hangingPunct="0">
              <a:defRPr sz="1400" b="1">
                <a:solidFill>
                  <a:schemeClr val="tx1"/>
                </a:solidFill>
                <a:latin typeface="Arial" panose="020B0604020202020204" pitchFamily="34" charset="0"/>
              </a:defRPr>
            </a:lvl5pPr>
            <a:lvl6pPr marL="2514600" indent="-228600" defTabSz="1973263" eaLnBrk="0" fontAlgn="base" hangingPunct="0">
              <a:spcBef>
                <a:spcPct val="0"/>
              </a:spcBef>
              <a:spcAft>
                <a:spcPct val="0"/>
              </a:spcAft>
              <a:defRPr sz="1400" b="1">
                <a:solidFill>
                  <a:schemeClr val="tx1"/>
                </a:solidFill>
                <a:latin typeface="Arial" panose="020B0604020202020204" pitchFamily="34" charset="0"/>
              </a:defRPr>
            </a:lvl6pPr>
            <a:lvl7pPr marL="2971800" indent="-228600" defTabSz="1973263" eaLnBrk="0" fontAlgn="base" hangingPunct="0">
              <a:spcBef>
                <a:spcPct val="0"/>
              </a:spcBef>
              <a:spcAft>
                <a:spcPct val="0"/>
              </a:spcAft>
              <a:defRPr sz="1400" b="1">
                <a:solidFill>
                  <a:schemeClr val="tx1"/>
                </a:solidFill>
                <a:latin typeface="Arial" panose="020B0604020202020204" pitchFamily="34" charset="0"/>
              </a:defRPr>
            </a:lvl7pPr>
            <a:lvl8pPr marL="3429000" indent="-228600" defTabSz="1973263" eaLnBrk="0" fontAlgn="base" hangingPunct="0">
              <a:spcBef>
                <a:spcPct val="0"/>
              </a:spcBef>
              <a:spcAft>
                <a:spcPct val="0"/>
              </a:spcAft>
              <a:defRPr sz="1400" b="1">
                <a:solidFill>
                  <a:schemeClr val="tx1"/>
                </a:solidFill>
                <a:latin typeface="Arial" panose="020B0604020202020204" pitchFamily="34" charset="0"/>
              </a:defRPr>
            </a:lvl8pPr>
            <a:lvl9pPr marL="3886200" indent="-228600" defTabSz="1973263" eaLnBrk="0" fontAlgn="base" hangingPunct="0">
              <a:spcBef>
                <a:spcPct val="0"/>
              </a:spcBef>
              <a:spcAft>
                <a:spcPct val="0"/>
              </a:spcAft>
              <a:defRPr sz="1400" b="1">
                <a:solidFill>
                  <a:schemeClr val="tx1"/>
                </a:solidFill>
                <a:latin typeface="Arial" panose="020B0604020202020204" pitchFamily="34" charset="0"/>
              </a:defRPr>
            </a:lvl9pPr>
          </a:lstStyle>
          <a:p>
            <a:pPr fontAlgn="base">
              <a:spcBef>
                <a:spcPct val="0"/>
              </a:spcBef>
              <a:spcAft>
                <a:spcPct val="0"/>
              </a:spcAft>
            </a:pPr>
            <a:r>
              <a:rPr lang="en-US" sz="2000" dirty="0" smtClean="0">
                <a:solidFill>
                  <a:srgbClr val="000000"/>
                </a:solidFill>
              </a:rPr>
              <a:t>Boreal forest and tundra soils</a:t>
            </a:r>
          </a:p>
        </p:txBody>
      </p:sp>
      <p:sp>
        <p:nvSpPr>
          <p:cNvPr id="34830" name="Rectangle 14"/>
          <p:cNvSpPr>
            <a:spLocks noChangeArrowheads="1"/>
          </p:cNvSpPr>
          <p:nvPr/>
        </p:nvSpPr>
        <p:spPr bwMode="auto">
          <a:xfrm>
            <a:off x="4392018" y="4038188"/>
            <a:ext cx="700514" cy="44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34938" tIns="68262" rIns="134938" bIns="68262">
            <a:spAutoFit/>
          </a:bodyPr>
          <a:lstStyle>
            <a:lvl1pPr defTabSz="1973263" eaLnBrk="0" hangingPunct="0">
              <a:defRPr sz="1400" b="1">
                <a:solidFill>
                  <a:schemeClr val="tx1"/>
                </a:solidFill>
                <a:latin typeface="Arial" panose="020B0604020202020204" pitchFamily="34" charset="0"/>
              </a:defRPr>
            </a:lvl1pPr>
            <a:lvl2pPr marL="742950" indent="-285750" defTabSz="1973263" eaLnBrk="0" hangingPunct="0">
              <a:defRPr sz="1400" b="1">
                <a:solidFill>
                  <a:schemeClr val="tx1"/>
                </a:solidFill>
                <a:latin typeface="Arial" panose="020B0604020202020204" pitchFamily="34" charset="0"/>
              </a:defRPr>
            </a:lvl2pPr>
            <a:lvl3pPr marL="1143000" indent="-228600" defTabSz="1973263" eaLnBrk="0" hangingPunct="0">
              <a:defRPr sz="1400" b="1">
                <a:solidFill>
                  <a:schemeClr val="tx1"/>
                </a:solidFill>
                <a:latin typeface="Arial" panose="020B0604020202020204" pitchFamily="34" charset="0"/>
              </a:defRPr>
            </a:lvl3pPr>
            <a:lvl4pPr marL="1600200" indent="-228600" defTabSz="1973263" eaLnBrk="0" hangingPunct="0">
              <a:defRPr sz="1400" b="1">
                <a:solidFill>
                  <a:schemeClr val="tx1"/>
                </a:solidFill>
                <a:latin typeface="Arial" panose="020B0604020202020204" pitchFamily="34" charset="0"/>
              </a:defRPr>
            </a:lvl4pPr>
            <a:lvl5pPr marL="2057400" indent="-228600" defTabSz="1973263" eaLnBrk="0" hangingPunct="0">
              <a:defRPr sz="1400" b="1">
                <a:solidFill>
                  <a:schemeClr val="tx1"/>
                </a:solidFill>
                <a:latin typeface="Arial" panose="020B0604020202020204" pitchFamily="34" charset="0"/>
              </a:defRPr>
            </a:lvl5pPr>
            <a:lvl6pPr marL="2514600" indent="-228600" defTabSz="1973263" eaLnBrk="0" fontAlgn="base" hangingPunct="0">
              <a:spcBef>
                <a:spcPct val="0"/>
              </a:spcBef>
              <a:spcAft>
                <a:spcPct val="0"/>
              </a:spcAft>
              <a:defRPr sz="1400" b="1">
                <a:solidFill>
                  <a:schemeClr val="tx1"/>
                </a:solidFill>
                <a:latin typeface="Arial" panose="020B0604020202020204" pitchFamily="34" charset="0"/>
              </a:defRPr>
            </a:lvl6pPr>
            <a:lvl7pPr marL="2971800" indent="-228600" defTabSz="1973263" eaLnBrk="0" fontAlgn="base" hangingPunct="0">
              <a:spcBef>
                <a:spcPct val="0"/>
              </a:spcBef>
              <a:spcAft>
                <a:spcPct val="0"/>
              </a:spcAft>
              <a:defRPr sz="1400" b="1">
                <a:solidFill>
                  <a:schemeClr val="tx1"/>
                </a:solidFill>
                <a:latin typeface="Arial" panose="020B0604020202020204" pitchFamily="34" charset="0"/>
              </a:defRPr>
            </a:lvl7pPr>
            <a:lvl8pPr marL="3429000" indent="-228600" defTabSz="1973263" eaLnBrk="0" fontAlgn="base" hangingPunct="0">
              <a:spcBef>
                <a:spcPct val="0"/>
              </a:spcBef>
              <a:spcAft>
                <a:spcPct val="0"/>
              </a:spcAft>
              <a:defRPr sz="1400" b="1">
                <a:solidFill>
                  <a:schemeClr val="tx1"/>
                </a:solidFill>
                <a:latin typeface="Arial" panose="020B0604020202020204" pitchFamily="34" charset="0"/>
              </a:defRPr>
            </a:lvl8pPr>
            <a:lvl9pPr marL="3886200" indent="-228600" defTabSz="1973263" eaLnBrk="0" fontAlgn="base" hangingPunct="0">
              <a:spcBef>
                <a:spcPct val="0"/>
              </a:spcBef>
              <a:spcAft>
                <a:spcPct val="0"/>
              </a:spcAft>
              <a:defRPr sz="1400" b="1">
                <a:solidFill>
                  <a:schemeClr val="tx1"/>
                </a:solidFill>
                <a:latin typeface="Arial" panose="020B0604020202020204" pitchFamily="34" charset="0"/>
              </a:defRPr>
            </a:lvl9pPr>
          </a:lstStyle>
          <a:p>
            <a:pPr fontAlgn="base">
              <a:spcBef>
                <a:spcPct val="0"/>
              </a:spcBef>
              <a:spcAft>
                <a:spcPct val="0"/>
              </a:spcAft>
            </a:pPr>
            <a:r>
              <a:rPr lang="en-US" sz="2000" smtClean="0">
                <a:solidFill>
                  <a:srgbClr val="000000"/>
                </a:solidFill>
              </a:rPr>
              <a:t>375</a:t>
            </a:r>
          </a:p>
        </p:txBody>
      </p:sp>
      <p:sp>
        <p:nvSpPr>
          <p:cNvPr id="34831" name="Rectangle 15"/>
          <p:cNvSpPr>
            <a:spLocks noChangeArrowheads="1"/>
          </p:cNvSpPr>
          <p:nvPr/>
        </p:nvSpPr>
        <p:spPr bwMode="auto">
          <a:xfrm>
            <a:off x="457202" y="4757951"/>
            <a:ext cx="1269579" cy="44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34938" tIns="68262" rIns="134938" bIns="68262">
            <a:spAutoFit/>
          </a:bodyPr>
          <a:lstStyle>
            <a:lvl1pPr defTabSz="1973263" eaLnBrk="0" hangingPunct="0">
              <a:defRPr sz="1400" b="1">
                <a:solidFill>
                  <a:schemeClr val="tx1"/>
                </a:solidFill>
                <a:latin typeface="Arial" panose="020B0604020202020204" pitchFamily="34" charset="0"/>
              </a:defRPr>
            </a:lvl1pPr>
            <a:lvl2pPr marL="742950" indent="-285750" defTabSz="1973263" eaLnBrk="0" hangingPunct="0">
              <a:defRPr sz="1400" b="1">
                <a:solidFill>
                  <a:schemeClr val="tx1"/>
                </a:solidFill>
                <a:latin typeface="Arial" panose="020B0604020202020204" pitchFamily="34" charset="0"/>
              </a:defRPr>
            </a:lvl2pPr>
            <a:lvl3pPr marL="1143000" indent="-228600" defTabSz="1973263" eaLnBrk="0" hangingPunct="0">
              <a:defRPr sz="1400" b="1">
                <a:solidFill>
                  <a:schemeClr val="tx1"/>
                </a:solidFill>
                <a:latin typeface="Arial" panose="020B0604020202020204" pitchFamily="34" charset="0"/>
              </a:defRPr>
            </a:lvl3pPr>
            <a:lvl4pPr marL="1600200" indent="-228600" defTabSz="1973263" eaLnBrk="0" hangingPunct="0">
              <a:defRPr sz="1400" b="1">
                <a:solidFill>
                  <a:schemeClr val="tx1"/>
                </a:solidFill>
                <a:latin typeface="Arial" panose="020B0604020202020204" pitchFamily="34" charset="0"/>
              </a:defRPr>
            </a:lvl4pPr>
            <a:lvl5pPr marL="2057400" indent="-228600" defTabSz="1973263" eaLnBrk="0" hangingPunct="0">
              <a:defRPr sz="1400" b="1">
                <a:solidFill>
                  <a:schemeClr val="tx1"/>
                </a:solidFill>
                <a:latin typeface="Arial" panose="020B0604020202020204" pitchFamily="34" charset="0"/>
              </a:defRPr>
            </a:lvl5pPr>
            <a:lvl6pPr marL="2514600" indent="-228600" defTabSz="1973263" eaLnBrk="0" fontAlgn="base" hangingPunct="0">
              <a:spcBef>
                <a:spcPct val="0"/>
              </a:spcBef>
              <a:spcAft>
                <a:spcPct val="0"/>
              </a:spcAft>
              <a:defRPr sz="1400" b="1">
                <a:solidFill>
                  <a:schemeClr val="tx1"/>
                </a:solidFill>
                <a:latin typeface="Arial" panose="020B0604020202020204" pitchFamily="34" charset="0"/>
              </a:defRPr>
            </a:lvl6pPr>
            <a:lvl7pPr marL="2971800" indent="-228600" defTabSz="1973263" eaLnBrk="0" fontAlgn="base" hangingPunct="0">
              <a:spcBef>
                <a:spcPct val="0"/>
              </a:spcBef>
              <a:spcAft>
                <a:spcPct val="0"/>
              </a:spcAft>
              <a:defRPr sz="1400" b="1">
                <a:solidFill>
                  <a:schemeClr val="tx1"/>
                </a:solidFill>
                <a:latin typeface="Arial" panose="020B0604020202020204" pitchFamily="34" charset="0"/>
              </a:defRPr>
            </a:lvl7pPr>
            <a:lvl8pPr marL="3429000" indent="-228600" defTabSz="1973263" eaLnBrk="0" fontAlgn="base" hangingPunct="0">
              <a:spcBef>
                <a:spcPct val="0"/>
              </a:spcBef>
              <a:spcAft>
                <a:spcPct val="0"/>
              </a:spcAft>
              <a:defRPr sz="1400" b="1">
                <a:solidFill>
                  <a:schemeClr val="tx1"/>
                </a:solidFill>
                <a:latin typeface="Arial" panose="020B0604020202020204" pitchFamily="34" charset="0"/>
              </a:defRPr>
            </a:lvl8pPr>
            <a:lvl9pPr marL="3886200" indent="-228600" defTabSz="1973263" eaLnBrk="0" fontAlgn="base" hangingPunct="0">
              <a:spcBef>
                <a:spcPct val="0"/>
              </a:spcBef>
              <a:spcAft>
                <a:spcPct val="0"/>
              </a:spcAft>
              <a:defRPr sz="1400" b="1">
                <a:solidFill>
                  <a:schemeClr val="tx1"/>
                </a:solidFill>
                <a:latin typeface="Arial" panose="020B0604020202020204" pitchFamily="34" charset="0"/>
              </a:defRPr>
            </a:lvl9pPr>
          </a:lstStyle>
          <a:p>
            <a:pPr fontAlgn="base">
              <a:spcBef>
                <a:spcPct val="0"/>
              </a:spcBef>
              <a:spcAft>
                <a:spcPct val="0"/>
              </a:spcAft>
            </a:pPr>
            <a:r>
              <a:rPr lang="en-US" sz="2000" dirty="0" smtClean="0">
                <a:solidFill>
                  <a:srgbClr val="000000"/>
                </a:solidFill>
              </a:rPr>
              <a:t>Oceans </a:t>
            </a:r>
          </a:p>
        </p:txBody>
      </p:sp>
      <p:sp>
        <p:nvSpPr>
          <p:cNvPr id="34832" name="Rectangle 16"/>
          <p:cNvSpPr>
            <a:spLocks noChangeArrowheads="1"/>
          </p:cNvSpPr>
          <p:nvPr/>
        </p:nvSpPr>
        <p:spPr bwMode="auto">
          <a:xfrm>
            <a:off x="4169768" y="4757951"/>
            <a:ext cx="1056380" cy="44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34938" tIns="68262" rIns="134938" bIns="68262">
            <a:spAutoFit/>
          </a:bodyPr>
          <a:lstStyle>
            <a:lvl1pPr defTabSz="1973263" eaLnBrk="0" hangingPunct="0">
              <a:defRPr sz="1400" b="1">
                <a:solidFill>
                  <a:schemeClr val="tx1"/>
                </a:solidFill>
                <a:latin typeface="Arial" panose="020B0604020202020204" pitchFamily="34" charset="0"/>
              </a:defRPr>
            </a:lvl1pPr>
            <a:lvl2pPr marL="742950" indent="-285750" defTabSz="1973263" eaLnBrk="0" hangingPunct="0">
              <a:defRPr sz="1400" b="1">
                <a:solidFill>
                  <a:schemeClr val="tx1"/>
                </a:solidFill>
                <a:latin typeface="Arial" panose="020B0604020202020204" pitchFamily="34" charset="0"/>
              </a:defRPr>
            </a:lvl2pPr>
            <a:lvl3pPr marL="1143000" indent="-228600" defTabSz="1973263" eaLnBrk="0" hangingPunct="0">
              <a:defRPr sz="1400" b="1">
                <a:solidFill>
                  <a:schemeClr val="tx1"/>
                </a:solidFill>
                <a:latin typeface="Arial" panose="020B0604020202020204" pitchFamily="34" charset="0"/>
              </a:defRPr>
            </a:lvl3pPr>
            <a:lvl4pPr marL="1600200" indent="-228600" defTabSz="1973263" eaLnBrk="0" hangingPunct="0">
              <a:defRPr sz="1400" b="1">
                <a:solidFill>
                  <a:schemeClr val="tx1"/>
                </a:solidFill>
                <a:latin typeface="Arial" panose="020B0604020202020204" pitchFamily="34" charset="0"/>
              </a:defRPr>
            </a:lvl4pPr>
            <a:lvl5pPr marL="2057400" indent="-228600" defTabSz="1973263" eaLnBrk="0" hangingPunct="0">
              <a:defRPr sz="1400" b="1">
                <a:solidFill>
                  <a:schemeClr val="tx1"/>
                </a:solidFill>
                <a:latin typeface="Arial" panose="020B0604020202020204" pitchFamily="34" charset="0"/>
              </a:defRPr>
            </a:lvl5pPr>
            <a:lvl6pPr marL="2514600" indent="-228600" defTabSz="1973263" eaLnBrk="0" fontAlgn="base" hangingPunct="0">
              <a:spcBef>
                <a:spcPct val="0"/>
              </a:spcBef>
              <a:spcAft>
                <a:spcPct val="0"/>
              </a:spcAft>
              <a:defRPr sz="1400" b="1">
                <a:solidFill>
                  <a:schemeClr val="tx1"/>
                </a:solidFill>
                <a:latin typeface="Arial" panose="020B0604020202020204" pitchFamily="34" charset="0"/>
              </a:defRPr>
            </a:lvl6pPr>
            <a:lvl7pPr marL="2971800" indent="-228600" defTabSz="1973263" eaLnBrk="0" fontAlgn="base" hangingPunct="0">
              <a:spcBef>
                <a:spcPct val="0"/>
              </a:spcBef>
              <a:spcAft>
                <a:spcPct val="0"/>
              </a:spcAft>
              <a:defRPr sz="1400" b="1">
                <a:solidFill>
                  <a:schemeClr val="tx1"/>
                </a:solidFill>
                <a:latin typeface="Arial" panose="020B0604020202020204" pitchFamily="34" charset="0"/>
              </a:defRPr>
            </a:lvl7pPr>
            <a:lvl8pPr marL="3429000" indent="-228600" defTabSz="1973263" eaLnBrk="0" fontAlgn="base" hangingPunct="0">
              <a:spcBef>
                <a:spcPct val="0"/>
              </a:spcBef>
              <a:spcAft>
                <a:spcPct val="0"/>
              </a:spcAft>
              <a:defRPr sz="1400" b="1">
                <a:solidFill>
                  <a:schemeClr val="tx1"/>
                </a:solidFill>
                <a:latin typeface="Arial" panose="020B0604020202020204" pitchFamily="34" charset="0"/>
              </a:defRPr>
            </a:lvl8pPr>
            <a:lvl9pPr marL="3886200" indent="-228600" defTabSz="1973263" eaLnBrk="0" fontAlgn="base" hangingPunct="0">
              <a:spcBef>
                <a:spcPct val="0"/>
              </a:spcBef>
              <a:spcAft>
                <a:spcPct val="0"/>
              </a:spcAft>
              <a:defRPr sz="1400" b="1">
                <a:solidFill>
                  <a:schemeClr val="tx1"/>
                </a:solidFill>
                <a:latin typeface="Arial" panose="020B0604020202020204" pitchFamily="34" charset="0"/>
              </a:defRPr>
            </a:lvl9pPr>
          </a:lstStyle>
          <a:p>
            <a:pPr fontAlgn="base">
              <a:spcBef>
                <a:spcPct val="0"/>
              </a:spcBef>
              <a:spcAft>
                <a:spcPct val="0"/>
              </a:spcAft>
            </a:pPr>
            <a:r>
              <a:rPr lang="en-US" sz="2000" smtClean="0">
                <a:solidFill>
                  <a:srgbClr val="000000"/>
                </a:solidFill>
              </a:rPr>
              <a:t>38,000</a:t>
            </a:r>
          </a:p>
        </p:txBody>
      </p:sp>
      <p:sp>
        <p:nvSpPr>
          <p:cNvPr id="34833" name="Rectangle 17"/>
          <p:cNvSpPr>
            <a:spLocks noChangeArrowheads="1"/>
          </p:cNvSpPr>
          <p:nvPr/>
        </p:nvSpPr>
        <p:spPr bwMode="auto">
          <a:xfrm>
            <a:off x="-36448" y="6065718"/>
            <a:ext cx="3813545" cy="35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34938" tIns="68262" rIns="134938" bIns="68262">
            <a:spAutoFit/>
          </a:bodyPr>
          <a:lstStyle>
            <a:lvl1pPr defTabSz="1973263" eaLnBrk="0" hangingPunct="0">
              <a:defRPr sz="1400" b="1">
                <a:solidFill>
                  <a:schemeClr val="tx1"/>
                </a:solidFill>
                <a:latin typeface="Arial" panose="020B0604020202020204" pitchFamily="34" charset="0"/>
              </a:defRPr>
            </a:lvl1pPr>
            <a:lvl2pPr marL="742950" indent="-285750" defTabSz="1973263" eaLnBrk="0" hangingPunct="0">
              <a:defRPr sz="1400" b="1">
                <a:solidFill>
                  <a:schemeClr val="tx1"/>
                </a:solidFill>
                <a:latin typeface="Arial" panose="020B0604020202020204" pitchFamily="34" charset="0"/>
              </a:defRPr>
            </a:lvl2pPr>
            <a:lvl3pPr marL="1143000" indent="-228600" defTabSz="1973263" eaLnBrk="0" hangingPunct="0">
              <a:defRPr sz="1400" b="1">
                <a:solidFill>
                  <a:schemeClr val="tx1"/>
                </a:solidFill>
                <a:latin typeface="Arial" panose="020B0604020202020204" pitchFamily="34" charset="0"/>
              </a:defRPr>
            </a:lvl3pPr>
            <a:lvl4pPr marL="1600200" indent="-228600" defTabSz="1973263" eaLnBrk="0" hangingPunct="0">
              <a:defRPr sz="1400" b="1">
                <a:solidFill>
                  <a:schemeClr val="tx1"/>
                </a:solidFill>
                <a:latin typeface="Arial" panose="020B0604020202020204" pitchFamily="34" charset="0"/>
              </a:defRPr>
            </a:lvl4pPr>
            <a:lvl5pPr marL="2057400" indent="-228600" defTabSz="1973263" eaLnBrk="0" hangingPunct="0">
              <a:defRPr sz="1400" b="1">
                <a:solidFill>
                  <a:schemeClr val="tx1"/>
                </a:solidFill>
                <a:latin typeface="Arial" panose="020B0604020202020204" pitchFamily="34" charset="0"/>
              </a:defRPr>
            </a:lvl5pPr>
            <a:lvl6pPr marL="2514600" indent="-228600" defTabSz="1973263" eaLnBrk="0" fontAlgn="base" hangingPunct="0">
              <a:spcBef>
                <a:spcPct val="0"/>
              </a:spcBef>
              <a:spcAft>
                <a:spcPct val="0"/>
              </a:spcAft>
              <a:defRPr sz="1400" b="1">
                <a:solidFill>
                  <a:schemeClr val="tx1"/>
                </a:solidFill>
                <a:latin typeface="Arial" panose="020B0604020202020204" pitchFamily="34" charset="0"/>
              </a:defRPr>
            </a:lvl6pPr>
            <a:lvl7pPr marL="2971800" indent="-228600" defTabSz="1973263" eaLnBrk="0" fontAlgn="base" hangingPunct="0">
              <a:spcBef>
                <a:spcPct val="0"/>
              </a:spcBef>
              <a:spcAft>
                <a:spcPct val="0"/>
              </a:spcAft>
              <a:defRPr sz="1400" b="1">
                <a:solidFill>
                  <a:schemeClr val="tx1"/>
                </a:solidFill>
                <a:latin typeface="Arial" panose="020B0604020202020204" pitchFamily="34" charset="0"/>
              </a:defRPr>
            </a:lvl7pPr>
            <a:lvl8pPr marL="3429000" indent="-228600" defTabSz="1973263" eaLnBrk="0" fontAlgn="base" hangingPunct="0">
              <a:spcBef>
                <a:spcPct val="0"/>
              </a:spcBef>
              <a:spcAft>
                <a:spcPct val="0"/>
              </a:spcAft>
              <a:defRPr sz="1400" b="1">
                <a:solidFill>
                  <a:schemeClr val="tx1"/>
                </a:solidFill>
                <a:latin typeface="Arial" panose="020B0604020202020204" pitchFamily="34" charset="0"/>
              </a:defRPr>
            </a:lvl8pPr>
            <a:lvl9pPr marL="3886200" indent="-228600" defTabSz="1973263" eaLnBrk="0" fontAlgn="base" hangingPunct="0">
              <a:spcBef>
                <a:spcPct val="0"/>
              </a:spcBef>
              <a:spcAft>
                <a:spcPct val="0"/>
              </a:spcAft>
              <a:defRPr sz="1400" b="1">
                <a:solidFill>
                  <a:schemeClr val="tx1"/>
                </a:solidFill>
                <a:latin typeface="Arial" panose="020B0604020202020204" pitchFamily="34" charset="0"/>
              </a:defRPr>
            </a:lvl9pPr>
          </a:lstStyle>
          <a:p>
            <a:pPr fontAlgn="base">
              <a:spcBef>
                <a:spcPct val="0"/>
              </a:spcBef>
              <a:spcAft>
                <a:spcPct val="0"/>
              </a:spcAft>
            </a:pPr>
            <a:r>
              <a:rPr lang="en-US" i="1" dirty="0" smtClean="0">
                <a:solidFill>
                  <a:srgbClr val="000000"/>
                </a:solidFill>
              </a:rPr>
              <a:t>From: Gorham (1991), Schlesinger (1991) </a:t>
            </a:r>
          </a:p>
        </p:txBody>
      </p:sp>
      <p:grpSp>
        <p:nvGrpSpPr>
          <p:cNvPr id="5" name="Group 4"/>
          <p:cNvGrpSpPr/>
          <p:nvPr/>
        </p:nvGrpSpPr>
        <p:grpSpPr>
          <a:xfrm>
            <a:off x="-43943" y="1165488"/>
            <a:ext cx="6602062" cy="5492449"/>
            <a:chOff x="-43943" y="1165488"/>
            <a:chExt cx="6602062" cy="5492448"/>
          </a:xfrm>
        </p:grpSpPr>
        <p:sp>
          <p:nvSpPr>
            <p:cNvPr id="34834" name="Rectangle 18"/>
            <p:cNvSpPr>
              <a:spLocks noChangeArrowheads="1"/>
            </p:cNvSpPr>
            <p:nvPr/>
          </p:nvSpPr>
          <p:spPr bwMode="auto">
            <a:xfrm>
              <a:off x="5708526" y="1165488"/>
              <a:ext cx="849593" cy="44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34938" tIns="68262" rIns="134938" bIns="68262">
              <a:spAutoFit/>
            </a:bodyPr>
            <a:lstStyle>
              <a:lvl1pPr defTabSz="1973263" eaLnBrk="0" hangingPunct="0">
                <a:defRPr sz="1400" b="1">
                  <a:solidFill>
                    <a:schemeClr val="tx1"/>
                  </a:solidFill>
                  <a:latin typeface="Arial" panose="020B0604020202020204" pitchFamily="34" charset="0"/>
                </a:defRPr>
              </a:lvl1pPr>
              <a:lvl2pPr marL="742950" indent="-285750" defTabSz="1973263" eaLnBrk="0" hangingPunct="0">
                <a:defRPr sz="1400" b="1">
                  <a:solidFill>
                    <a:schemeClr val="tx1"/>
                  </a:solidFill>
                  <a:latin typeface="Arial" panose="020B0604020202020204" pitchFamily="34" charset="0"/>
                </a:defRPr>
              </a:lvl2pPr>
              <a:lvl3pPr marL="1143000" indent="-228600" defTabSz="1973263" eaLnBrk="0" hangingPunct="0">
                <a:defRPr sz="1400" b="1">
                  <a:solidFill>
                    <a:schemeClr val="tx1"/>
                  </a:solidFill>
                  <a:latin typeface="Arial" panose="020B0604020202020204" pitchFamily="34" charset="0"/>
                </a:defRPr>
              </a:lvl3pPr>
              <a:lvl4pPr marL="1600200" indent="-228600" defTabSz="1973263" eaLnBrk="0" hangingPunct="0">
                <a:defRPr sz="1400" b="1">
                  <a:solidFill>
                    <a:schemeClr val="tx1"/>
                  </a:solidFill>
                  <a:latin typeface="Arial" panose="020B0604020202020204" pitchFamily="34" charset="0"/>
                </a:defRPr>
              </a:lvl4pPr>
              <a:lvl5pPr marL="2057400" indent="-228600" defTabSz="1973263" eaLnBrk="0" hangingPunct="0">
                <a:defRPr sz="1400" b="1">
                  <a:solidFill>
                    <a:schemeClr val="tx1"/>
                  </a:solidFill>
                  <a:latin typeface="Arial" panose="020B0604020202020204" pitchFamily="34" charset="0"/>
                </a:defRPr>
              </a:lvl5pPr>
              <a:lvl6pPr marL="2514600" indent="-228600" defTabSz="1973263" eaLnBrk="0" fontAlgn="base" hangingPunct="0">
                <a:spcBef>
                  <a:spcPct val="0"/>
                </a:spcBef>
                <a:spcAft>
                  <a:spcPct val="0"/>
                </a:spcAft>
                <a:defRPr sz="1400" b="1">
                  <a:solidFill>
                    <a:schemeClr val="tx1"/>
                  </a:solidFill>
                  <a:latin typeface="Arial" panose="020B0604020202020204" pitchFamily="34" charset="0"/>
                </a:defRPr>
              </a:lvl6pPr>
              <a:lvl7pPr marL="2971800" indent="-228600" defTabSz="1973263" eaLnBrk="0" fontAlgn="base" hangingPunct="0">
                <a:spcBef>
                  <a:spcPct val="0"/>
                </a:spcBef>
                <a:spcAft>
                  <a:spcPct val="0"/>
                </a:spcAft>
                <a:defRPr sz="1400" b="1">
                  <a:solidFill>
                    <a:schemeClr val="tx1"/>
                  </a:solidFill>
                  <a:latin typeface="Arial" panose="020B0604020202020204" pitchFamily="34" charset="0"/>
                </a:defRPr>
              </a:lvl7pPr>
              <a:lvl8pPr marL="3429000" indent="-228600" defTabSz="1973263" eaLnBrk="0" fontAlgn="base" hangingPunct="0">
                <a:spcBef>
                  <a:spcPct val="0"/>
                </a:spcBef>
                <a:spcAft>
                  <a:spcPct val="0"/>
                </a:spcAft>
                <a:defRPr sz="1400" b="1">
                  <a:solidFill>
                    <a:schemeClr val="tx1"/>
                  </a:solidFill>
                  <a:latin typeface="Arial" panose="020B0604020202020204" pitchFamily="34" charset="0"/>
                </a:defRPr>
              </a:lvl8pPr>
              <a:lvl9pPr marL="3886200" indent="-228600" defTabSz="1973263" eaLnBrk="0" fontAlgn="base" hangingPunct="0">
                <a:spcBef>
                  <a:spcPct val="0"/>
                </a:spcBef>
                <a:spcAft>
                  <a:spcPct val="0"/>
                </a:spcAft>
                <a:defRPr sz="1400" b="1">
                  <a:solidFill>
                    <a:schemeClr val="tx1"/>
                  </a:solidFill>
                  <a:latin typeface="Arial" panose="020B0604020202020204" pitchFamily="34" charset="0"/>
                </a:defRPr>
              </a:lvl9pPr>
            </a:lstStyle>
            <a:p>
              <a:pPr fontAlgn="base">
                <a:spcBef>
                  <a:spcPct val="0"/>
                </a:spcBef>
                <a:spcAft>
                  <a:spcPct val="0"/>
                </a:spcAft>
              </a:pPr>
              <a:r>
                <a:rPr lang="en-US" sz="2000" dirty="0" smtClean="0">
                  <a:solidFill>
                    <a:srgbClr val="0000FF"/>
                  </a:solidFill>
                </a:rPr>
                <a:t>750+</a:t>
              </a:r>
            </a:p>
          </p:txBody>
        </p:sp>
        <p:sp>
          <p:nvSpPr>
            <p:cNvPr id="34835" name="Rectangle 19"/>
            <p:cNvSpPr>
              <a:spLocks noChangeArrowheads="1"/>
            </p:cNvSpPr>
            <p:nvPr/>
          </p:nvSpPr>
          <p:spPr bwMode="auto">
            <a:xfrm>
              <a:off x="5456296" y="4757952"/>
              <a:ext cx="1056380" cy="44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34938" tIns="68262" rIns="134938" bIns="68262">
              <a:spAutoFit/>
            </a:bodyPr>
            <a:lstStyle>
              <a:lvl1pPr defTabSz="1973263" eaLnBrk="0" hangingPunct="0">
                <a:defRPr sz="1400" b="1">
                  <a:solidFill>
                    <a:schemeClr val="tx1"/>
                  </a:solidFill>
                  <a:latin typeface="Arial" panose="020B0604020202020204" pitchFamily="34" charset="0"/>
                </a:defRPr>
              </a:lvl1pPr>
              <a:lvl2pPr marL="742950" indent="-285750" defTabSz="1973263" eaLnBrk="0" hangingPunct="0">
                <a:defRPr sz="1400" b="1">
                  <a:solidFill>
                    <a:schemeClr val="tx1"/>
                  </a:solidFill>
                  <a:latin typeface="Arial" panose="020B0604020202020204" pitchFamily="34" charset="0"/>
                </a:defRPr>
              </a:lvl2pPr>
              <a:lvl3pPr marL="1143000" indent="-228600" defTabSz="1973263" eaLnBrk="0" hangingPunct="0">
                <a:defRPr sz="1400" b="1">
                  <a:solidFill>
                    <a:schemeClr val="tx1"/>
                  </a:solidFill>
                  <a:latin typeface="Arial" panose="020B0604020202020204" pitchFamily="34" charset="0"/>
                </a:defRPr>
              </a:lvl3pPr>
              <a:lvl4pPr marL="1600200" indent="-228600" defTabSz="1973263" eaLnBrk="0" hangingPunct="0">
                <a:defRPr sz="1400" b="1">
                  <a:solidFill>
                    <a:schemeClr val="tx1"/>
                  </a:solidFill>
                  <a:latin typeface="Arial" panose="020B0604020202020204" pitchFamily="34" charset="0"/>
                </a:defRPr>
              </a:lvl4pPr>
              <a:lvl5pPr marL="2057400" indent="-228600" defTabSz="1973263" eaLnBrk="0" hangingPunct="0">
                <a:defRPr sz="1400" b="1">
                  <a:solidFill>
                    <a:schemeClr val="tx1"/>
                  </a:solidFill>
                  <a:latin typeface="Arial" panose="020B0604020202020204" pitchFamily="34" charset="0"/>
                </a:defRPr>
              </a:lvl5pPr>
              <a:lvl6pPr marL="2514600" indent="-228600" defTabSz="1973263" eaLnBrk="0" fontAlgn="base" hangingPunct="0">
                <a:spcBef>
                  <a:spcPct val="0"/>
                </a:spcBef>
                <a:spcAft>
                  <a:spcPct val="0"/>
                </a:spcAft>
                <a:defRPr sz="1400" b="1">
                  <a:solidFill>
                    <a:schemeClr val="tx1"/>
                  </a:solidFill>
                  <a:latin typeface="Arial" panose="020B0604020202020204" pitchFamily="34" charset="0"/>
                </a:defRPr>
              </a:lvl6pPr>
              <a:lvl7pPr marL="2971800" indent="-228600" defTabSz="1973263" eaLnBrk="0" fontAlgn="base" hangingPunct="0">
                <a:spcBef>
                  <a:spcPct val="0"/>
                </a:spcBef>
                <a:spcAft>
                  <a:spcPct val="0"/>
                </a:spcAft>
                <a:defRPr sz="1400" b="1">
                  <a:solidFill>
                    <a:schemeClr val="tx1"/>
                  </a:solidFill>
                  <a:latin typeface="Arial" panose="020B0604020202020204" pitchFamily="34" charset="0"/>
                </a:defRPr>
              </a:lvl7pPr>
              <a:lvl8pPr marL="3429000" indent="-228600" defTabSz="1973263" eaLnBrk="0" fontAlgn="base" hangingPunct="0">
                <a:spcBef>
                  <a:spcPct val="0"/>
                </a:spcBef>
                <a:spcAft>
                  <a:spcPct val="0"/>
                </a:spcAft>
                <a:defRPr sz="1400" b="1">
                  <a:solidFill>
                    <a:schemeClr val="tx1"/>
                  </a:solidFill>
                  <a:latin typeface="Arial" panose="020B0604020202020204" pitchFamily="34" charset="0"/>
                </a:defRPr>
              </a:lvl8pPr>
              <a:lvl9pPr marL="3886200" indent="-228600" defTabSz="1973263" eaLnBrk="0" fontAlgn="base" hangingPunct="0">
                <a:spcBef>
                  <a:spcPct val="0"/>
                </a:spcBef>
                <a:spcAft>
                  <a:spcPct val="0"/>
                </a:spcAft>
                <a:defRPr sz="1400" b="1">
                  <a:solidFill>
                    <a:schemeClr val="tx1"/>
                  </a:solidFill>
                  <a:latin typeface="Arial" panose="020B0604020202020204" pitchFamily="34" charset="0"/>
                </a:defRPr>
              </a:lvl9pPr>
            </a:lstStyle>
            <a:p>
              <a:pPr fontAlgn="base">
                <a:spcBef>
                  <a:spcPct val="0"/>
                </a:spcBef>
                <a:spcAft>
                  <a:spcPct val="0"/>
                </a:spcAft>
              </a:pPr>
              <a:r>
                <a:rPr lang="en-US" sz="2000" dirty="0" smtClean="0">
                  <a:solidFill>
                    <a:srgbClr val="0000FF"/>
                  </a:solidFill>
                </a:rPr>
                <a:t>40,000</a:t>
              </a:r>
            </a:p>
          </p:txBody>
        </p:sp>
        <p:sp>
          <p:nvSpPr>
            <p:cNvPr id="34836" name="AutoShape 20"/>
            <p:cNvSpPr>
              <a:spLocks/>
            </p:cNvSpPr>
            <p:nvPr/>
          </p:nvSpPr>
          <p:spPr bwMode="auto">
            <a:xfrm>
              <a:off x="5216583" y="1985927"/>
              <a:ext cx="304800" cy="2514600"/>
            </a:xfrm>
            <a:prstGeom prst="rightBrace">
              <a:avLst>
                <a:gd name="adj1" fmla="val 68750"/>
                <a:gd name="adj2" fmla="val 50000"/>
              </a:avLst>
            </a:pr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b="1">
                  <a:solidFill>
                    <a:schemeClr val="tx1"/>
                  </a:solidFill>
                  <a:latin typeface="Arial" panose="020B0604020202020204" pitchFamily="34" charset="0"/>
                </a:defRPr>
              </a:lvl1pPr>
              <a:lvl2pPr marL="742950" indent="-285750" eaLnBrk="0" hangingPunct="0">
                <a:defRPr sz="1400" b="1">
                  <a:solidFill>
                    <a:schemeClr val="tx1"/>
                  </a:solidFill>
                  <a:latin typeface="Arial" panose="020B0604020202020204" pitchFamily="34" charset="0"/>
                </a:defRPr>
              </a:lvl2pPr>
              <a:lvl3pPr marL="1143000" indent="-228600" eaLnBrk="0" hangingPunct="0">
                <a:defRPr sz="1400" b="1">
                  <a:solidFill>
                    <a:schemeClr val="tx1"/>
                  </a:solidFill>
                  <a:latin typeface="Arial" panose="020B0604020202020204" pitchFamily="34" charset="0"/>
                </a:defRPr>
              </a:lvl3pPr>
              <a:lvl4pPr marL="1600200" indent="-228600" eaLnBrk="0" hangingPunct="0">
                <a:defRPr sz="1400" b="1">
                  <a:solidFill>
                    <a:schemeClr val="tx1"/>
                  </a:solidFill>
                  <a:latin typeface="Arial" panose="020B0604020202020204" pitchFamily="34" charset="0"/>
                </a:defRPr>
              </a:lvl4pPr>
              <a:lvl5pPr marL="2057400" indent="-228600" eaLnBrk="0" hangingPunct="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eaLnBrk="1" fontAlgn="base" hangingPunct="1">
                <a:spcBef>
                  <a:spcPct val="0"/>
                </a:spcBef>
                <a:spcAft>
                  <a:spcPct val="0"/>
                </a:spcAft>
              </a:pPr>
              <a:endParaRPr lang="en-US" sz="2000" smtClean="0">
                <a:solidFill>
                  <a:srgbClr val="000000"/>
                </a:solidFill>
              </a:endParaRPr>
            </a:p>
          </p:txBody>
        </p:sp>
        <p:sp>
          <p:nvSpPr>
            <p:cNvPr id="34837" name="Rectangle 21"/>
            <p:cNvSpPr>
              <a:spLocks noChangeArrowheads="1"/>
            </p:cNvSpPr>
            <p:nvPr/>
          </p:nvSpPr>
          <p:spPr bwMode="auto">
            <a:xfrm>
              <a:off x="5673783" y="3006325"/>
              <a:ext cx="843181" cy="44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34938" tIns="68262" rIns="134938" bIns="68262">
              <a:spAutoFit/>
            </a:bodyPr>
            <a:lstStyle>
              <a:lvl1pPr defTabSz="1973263" eaLnBrk="0" hangingPunct="0">
                <a:defRPr sz="1400" b="1">
                  <a:solidFill>
                    <a:schemeClr val="tx1"/>
                  </a:solidFill>
                  <a:latin typeface="Arial" panose="020B0604020202020204" pitchFamily="34" charset="0"/>
                </a:defRPr>
              </a:lvl1pPr>
              <a:lvl2pPr marL="742950" indent="-285750" defTabSz="1973263" eaLnBrk="0" hangingPunct="0">
                <a:defRPr sz="1400" b="1">
                  <a:solidFill>
                    <a:schemeClr val="tx1"/>
                  </a:solidFill>
                  <a:latin typeface="Arial" panose="020B0604020202020204" pitchFamily="34" charset="0"/>
                </a:defRPr>
              </a:lvl2pPr>
              <a:lvl3pPr marL="1143000" indent="-228600" defTabSz="1973263" eaLnBrk="0" hangingPunct="0">
                <a:defRPr sz="1400" b="1">
                  <a:solidFill>
                    <a:schemeClr val="tx1"/>
                  </a:solidFill>
                  <a:latin typeface="Arial" panose="020B0604020202020204" pitchFamily="34" charset="0"/>
                </a:defRPr>
              </a:lvl3pPr>
              <a:lvl4pPr marL="1600200" indent="-228600" defTabSz="1973263" eaLnBrk="0" hangingPunct="0">
                <a:defRPr sz="1400" b="1">
                  <a:solidFill>
                    <a:schemeClr val="tx1"/>
                  </a:solidFill>
                  <a:latin typeface="Arial" panose="020B0604020202020204" pitchFamily="34" charset="0"/>
                </a:defRPr>
              </a:lvl4pPr>
              <a:lvl5pPr marL="2057400" indent="-228600" defTabSz="1973263" eaLnBrk="0" hangingPunct="0">
                <a:defRPr sz="1400" b="1">
                  <a:solidFill>
                    <a:schemeClr val="tx1"/>
                  </a:solidFill>
                  <a:latin typeface="Arial" panose="020B0604020202020204" pitchFamily="34" charset="0"/>
                </a:defRPr>
              </a:lvl5pPr>
              <a:lvl6pPr marL="2514600" indent="-228600" defTabSz="1973263" eaLnBrk="0" fontAlgn="base" hangingPunct="0">
                <a:spcBef>
                  <a:spcPct val="0"/>
                </a:spcBef>
                <a:spcAft>
                  <a:spcPct val="0"/>
                </a:spcAft>
                <a:defRPr sz="1400" b="1">
                  <a:solidFill>
                    <a:schemeClr val="tx1"/>
                  </a:solidFill>
                  <a:latin typeface="Arial" panose="020B0604020202020204" pitchFamily="34" charset="0"/>
                </a:defRPr>
              </a:lvl6pPr>
              <a:lvl7pPr marL="2971800" indent="-228600" defTabSz="1973263" eaLnBrk="0" fontAlgn="base" hangingPunct="0">
                <a:spcBef>
                  <a:spcPct val="0"/>
                </a:spcBef>
                <a:spcAft>
                  <a:spcPct val="0"/>
                </a:spcAft>
                <a:defRPr sz="1400" b="1">
                  <a:solidFill>
                    <a:schemeClr val="tx1"/>
                  </a:solidFill>
                  <a:latin typeface="Arial" panose="020B0604020202020204" pitchFamily="34" charset="0"/>
                </a:defRPr>
              </a:lvl7pPr>
              <a:lvl8pPr marL="3429000" indent="-228600" defTabSz="1973263" eaLnBrk="0" fontAlgn="base" hangingPunct="0">
                <a:spcBef>
                  <a:spcPct val="0"/>
                </a:spcBef>
                <a:spcAft>
                  <a:spcPct val="0"/>
                </a:spcAft>
                <a:defRPr sz="1400" b="1">
                  <a:solidFill>
                    <a:schemeClr val="tx1"/>
                  </a:solidFill>
                  <a:latin typeface="Arial" panose="020B0604020202020204" pitchFamily="34" charset="0"/>
                </a:defRPr>
              </a:lvl8pPr>
              <a:lvl9pPr marL="3886200" indent="-228600" defTabSz="1973263" eaLnBrk="0" fontAlgn="base" hangingPunct="0">
                <a:spcBef>
                  <a:spcPct val="0"/>
                </a:spcBef>
                <a:spcAft>
                  <a:spcPct val="0"/>
                </a:spcAft>
                <a:defRPr sz="1400" b="1">
                  <a:solidFill>
                    <a:schemeClr val="tx1"/>
                  </a:solidFill>
                  <a:latin typeface="Arial" panose="020B0604020202020204" pitchFamily="34" charset="0"/>
                </a:defRPr>
              </a:lvl9pPr>
            </a:lstStyle>
            <a:p>
              <a:pPr fontAlgn="base">
                <a:spcBef>
                  <a:spcPct val="0"/>
                </a:spcBef>
                <a:spcAft>
                  <a:spcPct val="0"/>
                </a:spcAft>
              </a:pPr>
              <a:r>
                <a:rPr lang="en-US" sz="2000" dirty="0" smtClean="0">
                  <a:solidFill>
                    <a:srgbClr val="0000FF"/>
                  </a:solidFill>
                </a:rPr>
                <a:t>2000</a:t>
              </a:r>
            </a:p>
          </p:txBody>
        </p:sp>
        <p:sp>
          <p:nvSpPr>
            <p:cNvPr id="34838" name="Rectangle 22"/>
            <p:cNvSpPr>
              <a:spLocks noChangeArrowheads="1"/>
            </p:cNvSpPr>
            <p:nvPr/>
          </p:nvSpPr>
          <p:spPr bwMode="auto">
            <a:xfrm>
              <a:off x="-43943" y="6304635"/>
              <a:ext cx="3795655" cy="35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34938" tIns="68262" rIns="134938" bIns="68262">
              <a:spAutoFit/>
            </a:bodyPr>
            <a:lstStyle>
              <a:lvl1pPr defTabSz="1973263" eaLnBrk="0" hangingPunct="0">
                <a:defRPr sz="1400" b="1">
                  <a:solidFill>
                    <a:schemeClr val="tx1"/>
                  </a:solidFill>
                  <a:latin typeface="Arial" panose="020B0604020202020204" pitchFamily="34" charset="0"/>
                </a:defRPr>
              </a:lvl1pPr>
              <a:lvl2pPr marL="742950" indent="-285750" defTabSz="1973263" eaLnBrk="0" hangingPunct="0">
                <a:defRPr sz="1400" b="1">
                  <a:solidFill>
                    <a:schemeClr val="tx1"/>
                  </a:solidFill>
                  <a:latin typeface="Arial" panose="020B0604020202020204" pitchFamily="34" charset="0"/>
                </a:defRPr>
              </a:lvl2pPr>
              <a:lvl3pPr marL="1143000" indent="-228600" defTabSz="1973263" eaLnBrk="0" hangingPunct="0">
                <a:defRPr sz="1400" b="1">
                  <a:solidFill>
                    <a:schemeClr val="tx1"/>
                  </a:solidFill>
                  <a:latin typeface="Arial" panose="020B0604020202020204" pitchFamily="34" charset="0"/>
                </a:defRPr>
              </a:lvl3pPr>
              <a:lvl4pPr marL="1600200" indent="-228600" defTabSz="1973263" eaLnBrk="0" hangingPunct="0">
                <a:defRPr sz="1400" b="1">
                  <a:solidFill>
                    <a:schemeClr val="tx1"/>
                  </a:solidFill>
                  <a:latin typeface="Arial" panose="020B0604020202020204" pitchFamily="34" charset="0"/>
                </a:defRPr>
              </a:lvl4pPr>
              <a:lvl5pPr marL="2057400" indent="-228600" defTabSz="1973263" eaLnBrk="0" hangingPunct="0">
                <a:defRPr sz="1400" b="1">
                  <a:solidFill>
                    <a:schemeClr val="tx1"/>
                  </a:solidFill>
                  <a:latin typeface="Arial" panose="020B0604020202020204" pitchFamily="34" charset="0"/>
                </a:defRPr>
              </a:lvl5pPr>
              <a:lvl6pPr marL="2514600" indent="-228600" defTabSz="1973263" eaLnBrk="0" fontAlgn="base" hangingPunct="0">
                <a:spcBef>
                  <a:spcPct val="0"/>
                </a:spcBef>
                <a:spcAft>
                  <a:spcPct val="0"/>
                </a:spcAft>
                <a:defRPr sz="1400" b="1">
                  <a:solidFill>
                    <a:schemeClr val="tx1"/>
                  </a:solidFill>
                  <a:latin typeface="Arial" panose="020B0604020202020204" pitchFamily="34" charset="0"/>
                </a:defRPr>
              </a:lvl6pPr>
              <a:lvl7pPr marL="2971800" indent="-228600" defTabSz="1973263" eaLnBrk="0" fontAlgn="base" hangingPunct="0">
                <a:spcBef>
                  <a:spcPct val="0"/>
                </a:spcBef>
                <a:spcAft>
                  <a:spcPct val="0"/>
                </a:spcAft>
                <a:defRPr sz="1400" b="1">
                  <a:solidFill>
                    <a:schemeClr val="tx1"/>
                  </a:solidFill>
                  <a:latin typeface="Arial" panose="020B0604020202020204" pitchFamily="34" charset="0"/>
                </a:defRPr>
              </a:lvl7pPr>
              <a:lvl8pPr marL="3429000" indent="-228600" defTabSz="1973263" eaLnBrk="0" fontAlgn="base" hangingPunct="0">
                <a:spcBef>
                  <a:spcPct val="0"/>
                </a:spcBef>
                <a:spcAft>
                  <a:spcPct val="0"/>
                </a:spcAft>
                <a:defRPr sz="1400" b="1">
                  <a:solidFill>
                    <a:schemeClr val="tx1"/>
                  </a:solidFill>
                  <a:latin typeface="Arial" panose="020B0604020202020204" pitchFamily="34" charset="0"/>
                </a:defRPr>
              </a:lvl8pPr>
              <a:lvl9pPr marL="3886200" indent="-228600" defTabSz="1973263" eaLnBrk="0" fontAlgn="base" hangingPunct="0">
                <a:spcBef>
                  <a:spcPct val="0"/>
                </a:spcBef>
                <a:spcAft>
                  <a:spcPct val="0"/>
                </a:spcAft>
                <a:defRPr sz="1400" b="1">
                  <a:solidFill>
                    <a:schemeClr val="tx1"/>
                  </a:solidFill>
                  <a:latin typeface="Arial" panose="020B0604020202020204" pitchFamily="34" charset="0"/>
                </a:defRPr>
              </a:lvl9pPr>
            </a:lstStyle>
            <a:p>
              <a:pPr fontAlgn="base">
                <a:spcBef>
                  <a:spcPct val="0"/>
                </a:spcBef>
                <a:spcAft>
                  <a:spcPct val="0"/>
                </a:spcAft>
              </a:pPr>
              <a:r>
                <a:rPr lang="en-US" i="1" dirty="0" smtClean="0">
                  <a:solidFill>
                    <a:srgbClr val="0000FF"/>
                  </a:solidFill>
                </a:rPr>
                <a:t>From: http://www.whrc.org/carbon/ - 2004</a:t>
              </a:r>
            </a:p>
          </p:txBody>
        </p:sp>
      </p:grpSp>
      <p:sp>
        <p:nvSpPr>
          <p:cNvPr id="30" name="Rectangle 12"/>
          <p:cNvSpPr>
            <a:spLocks noChangeArrowheads="1"/>
          </p:cNvSpPr>
          <p:nvPr/>
        </p:nvSpPr>
        <p:spPr bwMode="auto">
          <a:xfrm>
            <a:off x="7010715" y="3320989"/>
            <a:ext cx="1354539" cy="44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34938" tIns="68262" rIns="134938" bIns="68262">
            <a:spAutoFit/>
          </a:bodyPr>
          <a:lstStyle>
            <a:lvl1pPr defTabSz="1973263" eaLnBrk="0" hangingPunct="0">
              <a:defRPr sz="1400" b="1">
                <a:solidFill>
                  <a:schemeClr val="tx1"/>
                </a:solidFill>
                <a:latin typeface="Arial" panose="020B0604020202020204" pitchFamily="34" charset="0"/>
              </a:defRPr>
            </a:lvl1pPr>
            <a:lvl2pPr marL="742950" indent="-285750" defTabSz="1973263" eaLnBrk="0" hangingPunct="0">
              <a:defRPr sz="1400" b="1">
                <a:solidFill>
                  <a:schemeClr val="tx1"/>
                </a:solidFill>
                <a:latin typeface="Arial" panose="020B0604020202020204" pitchFamily="34" charset="0"/>
              </a:defRPr>
            </a:lvl2pPr>
            <a:lvl3pPr marL="1143000" indent="-228600" defTabSz="1973263" eaLnBrk="0" hangingPunct="0">
              <a:defRPr sz="1400" b="1">
                <a:solidFill>
                  <a:schemeClr val="tx1"/>
                </a:solidFill>
                <a:latin typeface="Arial" panose="020B0604020202020204" pitchFamily="34" charset="0"/>
              </a:defRPr>
            </a:lvl3pPr>
            <a:lvl4pPr marL="1600200" indent="-228600" defTabSz="1973263" eaLnBrk="0" hangingPunct="0">
              <a:defRPr sz="1400" b="1">
                <a:solidFill>
                  <a:schemeClr val="tx1"/>
                </a:solidFill>
                <a:latin typeface="Arial" panose="020B0604020202020204" pitchFamily="34" charset="0"/>
              </a:defRPr>
            </a:lvl4pPr>
            <a:lvl5pPr marL="2057400" indent="-228600" defTabSz="1973263" eaLnBrk="0" hangingPunct="0">
              <a:defRPr sz="1400" b="1">
                <a:solidFill>
                  <a:schemeClr val="tx1"/>
                </a:solidFill>
                <a:latin typeface="Arial" panose="020B0604020202020204" pitchFamily="34" charset="0"/>
              </a:defRPr>
            </a:lvl5pPr>
            <a:lvl6pPr marL="2514600" indent="-228600" defTabSz="1973263" eaLnBrk="0" fontAlgn="base" hangingPunct="0">
              <a:spcBef>
                <a:spcPct val="0"/>
              </a:spcBef>
              <a:spcAft>
                <a:spcPct val="0"/>
              </a:spcAft>
              <a:defRPr sz="1400" b="1">
                <a:solidFill>
                  <a:schemeClr val="tx1"/>
                </a:solidFill>
                <a:latin typeface="Arial" panose="020B0604020202020204" pitchFamily="34" charset="0"/>
              </a:defRPr>
            </a:lvl6pPr>
            <a:lvl7pPr marL="2971800" indent="-228600" defTabSz="1973263" eaLnBrk="0" fontAlgn="base" hangingPunct="0">
              <a:spcBef>
                <a:spcPct val="0"/>
              </a:spcBef>
              <a:spcAft>
                <a:spcPct val="0"/>
              </a:spcAft>
              <a:defRPr sz="1400" b="1">
                <a:solidFill>
                  <a:schemeClr val="tx1"/>
                </a:solidFill>
                <a:latin typeface="Arial" panose="020B0604020202020204" pitchFamily="34" charset="0"/>
              </a:defRPr>
            </a:lvl7pPr>
            <a:lvl8pPr marL="3429000" indent="-228600" defTabSz="1973263" eaLnBrk="0" fontAlgn="base" hangingPunct="0">
              <a:spcBef>
                <a:spcPct val="0"/>
              </a:spcBef>
              <a:spcAft>
                <a:spcPct val="0"/>
              </a:spcAft>
              <a:defRPr sz="1400" b="1">
                <a:solidFill>
                  <a:schemeClr val="tx1"/>
                </a:solidFill>
                <a:latin typeface="Arial" panose="020B0604020202020204" pitchFamily="34" charset="0"/>
              </a:defRPr>
            </a:lvl8pPr>
            <a:lvl9pPr marL="3886200" indent="-228600" defTabSz="1973263" eaLnBrk="0" fontAlgn="base" hangingPunct="0">
              <a:spcBef>
                <a:spcPct val="0"/>
              </a:spcBef>
              <a:spcAft>
                <a:spcPct val="0"/>
              </a:spcAft>
              <a:defRPr sz="1400" b="1">
                <a:solidFill>
                  <a:schemeClr val="tx1"/>
                </a:solidFill>
                <a:latin typeface="Arial" panose="020B0604020202020204" pitchFamily="34" charset="0"/>
              </a:defRPr>
            </a:lvl9pPr>
          </a:lstStyle>
          <a:p>
            <a:pPr fontAlgn="base">
              <a:spcBef>
                <a:spcPct val="0"/>
              </a:spcBef>
              <a:spcAft>
                <a:spcPct val="0"/>
              </a:spcAft>
            </a:pPr>
            <a:r>
              <a:rPr lang="en-US" sz="2000" dirty="0" smtClean="0">
                <a:solidFill>
                  <a:srgbClr val="FF0000"/>
                </a:solidFill>
              </a:rPr>
              <a:t>290 - 455</a:t>
            </a:r>
          </a:p>
        </p:txBody>
      </p:sp>
      <p:grpSp>
        <p:nvGrpSpPr>
          <p:cNvPr id="7" name="Group 6"/>
          <p:cNvGrpSpPr/>
          <p:nvPr/>
        </p:nvGrpSpPr>
        <p:grpSpPr>
          <a:xfrm>
            <a:off x="-21458" y="1165489"/>
            <a:ext cx="8640415" cy="5685843"/>
            <a:chOff x="-21458" y="1165488"/>
            <a:chExt cx="8640415" cy="5685843"/>
          </a:xfrm>
        </p:grpSpPr>
        <p:sp>
          <p:nvSpPr>
            <p:cNvPr id="26" name="Rectangle 15"/>
            <p:cNvSpPr>
              <a:spLocks noChangeArrowheads="1"/>
            </p:cNvSpPr>
            <p:nvPr/>
          </p:nvSpPr>
          <p:spPr bwMode="auto">
            <a:xfrm>
              <a:off x="457200" y="5424112"/>
              <a:ext cx="1851470" cy="44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34938" tIns="68262" rIns="134938" bIns="68262">
              <a:spAutoFit/>
            </a:bodyPr>
            <a:lstStyle>
              <a:lvl1pPr defTabSz="1973263" eaLnBrk="0" hangingPunct="0">
                <a:defRPr sz="1400" b="1">
                  <a:solidFill>
                    <a:schemeClr val="tx1"/>
                  </a:solidFill>
                  <a:latin typeface="Arial" panose="020B0604020202020204" pitchFamily="34" charset="0"/>
                </a:defRPr>
              </a:lvl1pPr>
              <a:lvl2pPr marL="742950" indent="-285750" defTabSz="1973263" eaLnBrk="0" hangingPunct="0">
                <a:defRPr sz="1400" b="1">
                  <a:solidFill>
                    <a:schemeClr val="tx1"/>
                  </a:solidFill>
                  <a:latin typeface="Arial" panose="020B0604020202020204" pitchFamily="34" charset="0"/>
                </a:defRPr>
              </a:lvl2pPr>
              <a:lvl3pPr marL="1143000" indent="-228600" defTabSz="1973263" eaLnBrk="0" hangingPunct="0">
                <a:defRPr sz="1400" b="1">
                  <a:solidFill>
                    <a:schemeClr val="tx1"/>
                  </a:solidFill>
                  <a:latin typeface="Arial" panose="020B0604020202020204" pitchFamily="34" charset="0"/>
                </a:defRPr>
              </a:lvl3pPr>
              <a:lvl4pPr marL="1600200" indent="-228600" defTabSz="1973263" eaLnBrk="0" hangingPunct="0">
                <a:defRPr sz="1400" b="1">
                  <a:solidFill>
                    <a:schemeClr val="tx1"/>
                  </a:solidFill>
                  <a:latin typeface="Arial" panose="020B0604020202020204" pitchFamily="34" charset="0"/>
                </a:defRPr>
              </a:lvl4pPr>
              <a:lvl5pPr marL="2057400" indent="-228600" defTabSz="1973263" eaLnBrk="0" hangingPunct="0">
                <a:defRPr sz="1400" b="1">
                  <a:solidFill>
                    <a:schemeClr val="tx1"/>
                  </a:solidFill>
                  <a:latin typeface="Arial" panose="020B0604020202020204" pitchFamily="34" charset="0"/>
                </a:defRPr>
              </a:lvl5pPr>
              <a:lvl6pPr marL="2514600" indent="-228600" defTabSz="1973263" eaLnBrk="0" fontAlgn="base" hangingPunct="0">
                <a:spcBef>
                  <a:spcPct val="0"/>
                </a:spcBef>
                <a:spcAft>
                  <a:spcPct val="0"/>
                </a:spcAft>
                <a:defRPr sz="1400" b="1">
                  <a:solidFill>
                    <a:schemeClr val="tx1"/>
                  </a:solidFill>
                  <a:latin typeface="Arial" panose="020B0604020202020204" pitchFamily="34" charset="0"/>
                </a:defRPr>
              </a:lvl6pPr>
              <a:lvl7pPr marL="2971800" indent="-228600" defTabSz="1973263" eaLnBrk="0" fontAlgn="base" hangingPunct="0">
                <a:spcBef>
                  <a:spcPct val="0"/>
                </a:spcBef>
                <a:spcAft>
                  <a:spcPct val="0"/>
                </a:spcAft>
                <a:defRPr sz="1400" b="1">
                  <a:solidFill>
                    <a:schemeClr val="tx1"/>
                  </a:solidFill>
                  <a:latin typeface="Arial" panose="020B0604020202020204" pitchFamily="34" charset="0"/>
                </a:defRPr>
              </a:lvl7pPr>
              <a:lvl8pPr marL="3429000" indent="-228600" defTabSz="1973263" eaLnBrk="0" fontAlgn="base" hangingPunct="0">
                <a:spcBef>
                  <a:spcPct val="0"/>
                </a:spcBef>
                <a:spcAft>
                  <a:spcPct val="0"/>
                </a:spcAft>
                <a:defRPr sz="1400" b="1">
                  <a:solidFill>
                    <a:schemeClr val="tx1"/>
                  </a:solidFill>
                  <a:latin typeface="Arial" panose="020B0604020202020204" pitchFamily="34" charset="0"/>
                </a:defRPr>
              </a:lvl8pPr>
              <a:lvl9pPr marL="3886200" indent="-228600" defTabSz="1973263" eaLnBrk="0" fontAlgn="base" hangingPunct="0">
                <a:spcBef>
                  <a:spcPct val="0"/>
                </a:spcBef>
                <a:spcAft>
                  <a:spcPct val="0"/>
                </a:spcAft>
                <a:defRPr sz="1400" b="1">
                  <a:solidFill>
                    <a:schemeClr val="tx1"/>
                  </a:solidFill>
                  <a:latin typeface="Arial" panose="020B0604020202020204" pitchFamily="34" charset="0"/>
                </a:defRPr>
              </a:lvl9pPr>
            </a:lstStyle>
            <a:p>
              <a:pPr fontAlgn="base">
                <a:spcBef>
                  <a:spcPct val="0"/>
                </a:spcBef>
                <a:spcAft>
                  <a:spcPct val="0"/>
                </a:spcAft>
              </a:pPr>
              <a:r>
                <a:rPr lang="en-US" sz="2000" dirty="0" smtClean="0">
                  <a:solidFill>
                    <a:srgbClr val="000000"/>
                  </a:solidFill>
                </a:rPr>
                <a:t>Coal, oil, gas</a:t>
              </a:r>
            </a:p>
          </p:txBody>
        </p:sp>
        <p:grpSp>
          <p:nvGrpSpPr>
            <p:cNvPr id="6" name="Group 5"/>
            <p:cNvGrpSpPr/>
            <p:nvPr/>
          </p:nvGrpSpPr>
          <p:grpSpPr>
            <a:xfrm>
              <a:off x="-21458" y="1165488"/>
              <a:ext cx="8640415" cy="5685843"/>
              <a:chOff x="-21458" y="1165488"/>
              <a:chExt cx="8640415" cy="5685843"/>
            </a:xfrm>
          </p:grpSpPr>
          <p:sp>
            <p:nvSpPr>
              <p:cNvPr id="23" name="Rectangle 18"/>
              <p:cNvSpPr>
                <a:spLocks noChangeArrowheads="1"/>
              </p:cNvSpPr>
              <p:nvPr/>
            </p:nvSpPr>
            <p:spPr bwMode="auto">
              <a:xfrm>
                <a:off x="7277801" y="1165488"/>
                <a:ext cx="700514" cy="44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34938" tIns="68262" rIns="134938" bIns="68262">
                <a:spAutoFit/>
              </a:bodyPr>
              <a:lstStyle>
                <a:lvl1pPr defTabSz="1973263" eaLnBrk="0" hangingPunct="0">
                  <a:defRPr sz="1400" b="1">
                    <a:solidFill>
                      <a:schemeClr val="tx1"/>
                    </a:solidFill>
                    <a:latin typeface="Arial" panose="020B0604020202020204" pitchFamily="34" charset="0"/>
                  </a:defRPr>
                </a:lvl1pPr>
                <a:lvl2pPr marL="742950" indent="-285750" defTabSz="1973263" eaLnBrk="0" hangingPunct="0">
                  <a:defRPr sz="1400" b="1">
                    <a:solidFill>
                      <a:schemeClr val="tx1"/>
                    </a:solidFill>
                    <a:latin typeface="Arial" panose="020B0604020202020204" pitchFamily="34" charset="0"/>
                  </a:defRPr>
                </a:lvl2pPr>
                <a:lvl3pPr marL="1143000" indent="-228600" defTabSz="1973263" eaLnBrk="0" hangingPunct="0">
                  <a:defRPr sz="1400" b="1">
                    <a:solidFill>
                      <a:schemeClr val="tx1"/>
                    </a:solidFill>
                    <a:latin typeface="Arial" panose="020B0604020202020204" pitchFamily="34" charset="0"/>
                  </a:defRPr>
                </a:lvl3pPr>
                <a:lvl4pPr marL="1600200" indent="-228600" defTabSz="1973263" eaLnBrk="0" hangingPunct="0">
                  <a:defRPr sz="1400" b="1">
                    <a:solidFill>
                      <a:schemeClr val="tx1"/>
                    </a:solidFill>
                    <a:latin typeface="Arial" panose="020B0604020202020204" pitchFamily="34" charset="0"/>
                  </a:defRPr>
                </a:lvl4pPr>
                <a:lvl5pPr marL="2057400" indent="-228600" defTabSz="1973263" eaLnBrk="0" hangingPunct="0">
                  <a:defRPr sz="1400" b="1">
                    <a:solidFill>
                      <a:schemeClr val="tx1"/>
                    </a:solidFill>
                    <a:latin typeface="Arial" panose="020B0604020202020204" pitchFamily="34" charset="0"/>
                  </a:defRPr>
                </a:lvl5pPr>
                <a:lvl6pPr marL="2514600" indent="-228600" defTabSz="1973263" eaLnBrk="0" fontAlgn="base" hangingPunct="0">
                  <a:spcBef>
                    <a:spcPct val="0"/>
                  </a:spcBef>
                  <a:spcAft>
                    <a:spcPct val="0"/>
                  </a:spcAft>
                  <a:defRPr sz="1400" b="1">
                    <a:solidFill>
                      <a:schemeClr val="tx1"/>
                    </a:solidFill>
                    <a:latin typeface="Arial" panose="020B0604020202020204" pitchFamily="34" charset="0"/>
                  </a:defRPr>
                </a:lvl6pPr>
                <a:lvl7pPr marL="2971800" indent="-228600" defTabSz="1973263" eaLnBrk="0" fontAlgn="base" hangingPunct="0">
                  <a:spcBef>
                    <a:spcPct val="0"/>
                  </a:spcBef>
                  <a:spcAft>
                    <a:spcPct val="0"/>
                  </a:spcAft>
                  <a:defRPr sz="1400" b="1">
                    <a:solidFill>
                      <a:schemeClr val="tx1"/>
                    </a:solidFill>
                    <a:latin typeface="Arial" panose="020B0604020202020204" pitchFamily="34" charset="0"/>
                  </a:defRPr>
                </a:lvl7pPr>
                <a:lvl8pPr marL="3429000" indent="-228600" defTabSz="1973263" eaLnBrk="0" fontAlgn="base" hangingPunct="0">
                  <a:spcBef>
                    <a:spcPct val="0"/>
                  </a:spcBef>
                  <a:spcAft>
                    <a:spcPct val="0"/>
                  </a:spcAft>
                  <a:defRPr sz="1400" b="1">
                    <a:solidFill>
                      <a:schemeClr val="tx1"/>
                    </a:solidFill>
                    <a:latin typeface="Arial" panose="020B0604020202020204" pitchFamily="34" charset="0"/>
                  </a:defRPr>
                </a:lvl8pPr>
                <a:lvl9pPr marL="3886200" indent="-228600" defTabSz="1973263" eaLnBrk="0" fontAlgn="base" hangingPunct="0">
                  <a:spcBef>
                    <a:spcPct val="0"/>
                  </a:spcBef>
                  <a:spcAft>
                    <a:spcPct val="0"/>
                  </a:spcAft>
                  <a:defRPr sz="1400" b="1">
                    <a:solidFill>
                      <a:schemeClr val="tx1"/>
                    </a:solidFill>
                    <a:latin typeface="Arial" panose="020B0604020202020204" pitchFamily="34" charset="0"/>
                  </a:defRPr>
                </a:lvl9pPr>
              </a:lstStyle>
              <a:p>
                <a:pPr fontAlgn="base">
                  <a:spcBef>
                    <a:spcPct val="0"/>
                  </a:spcBef>
                  <a:spcAft>
                    <a:spcPct val="0"/>
                  </a:spcAft>
                </a:pPr>
                <a:r>
                  <a:rPr lang="en-US" sz="2000" dirty="0" smtClean="0">
                    <a:solidFill>
                      <a:srgbClr val="FF0000"/>
                    </a:solidFill>
                  </a:rPr>
                  <a:t>820</a:t>
                </a:r>
              </a:p>
            </p:txBody>
          </p:sp>
          <p:sp>
            <p:nvSpPr>
              <p:cNvPr id="24" name="Rectangle 19"/>
              <p:cNvSpPr>
                <a:spLocks noChangeArrowheads="1"/>
              </p:cNvSpPr>
              <p:nvPr/>
            </p:nvSpPr>
            <p:spPr bwMode="auto">
              <a:xfrm>
                <a:off x="7025571" y="4757951"/>
                <a:ext cx="1593386" cy="75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34938" tIns="68262" rIns="134938" bIns="68262">
                <a:spAutoFit/>
              </a:bodyPr>
              <a:lstStyle>
                <a:lvl1pPr defTabSz="1973263" eaLnBrk="0" hangingPunct="0">
                  <a:defRPr sz="1400" b="1">
                    <a:solidFill>
                      <a:schemeClr val="tx1"/>
                    </a:solidFill>
                    <a:latin typeface="Arial" panose="020B0604020202020204" pitchFamily="34" charset="0"/>
                  </a:defRPr>
                </a:lvl1pPr>
                <a:lvl2pPr marL="742950" indent="-285750" defTabSz="1973263" eaLnBrk="0" hangingPunct="0">
                  <a:defRPr sz="1400" b="1">
                    <a:solidFill>
                      <a:schemeClr val="tx1"/>
                    </a:solidFill>
                    <a:latin typeface="Arial" panose="020B0604020202020204" pitchFamily="34" charset="0"/>
                  </a:defRPr>
                </a:lvl2pPr>
                <a:lvl3pPr marL="1143000" indent="-228600" defTabSz="1973263" eaLnBrk="0" hangingPunct="0">
                  <a:defRPr sz="1400" b="1">
                    <a:solidFill>
                      <a:schemeClr val="tx1"/>
                    </a:solidFill>
                    <a:latin typeface="Arial" panose="020B0604020202020204" pitchFamily="34" charset="0"/>
                  </a:defRPr>
                </a:lvl3pPr>
                <a:lvl4pPr marL="1600200" indent="-228600" defTabSz="1973263" eaLnBrk="0" hangingPunct="0">
                  <a:defRPr sz="1400" b="1">
                    <a:solidFill>
                      <a:schemeClr val="tx1"/>
                    </a:solidFill>
                    <a:latin typeface="Arial" panose="020B0604020202020204" pitchFamily="34" charset="0"/>
                  </a:defRPr>
                </a:lvl4pPr>
                <a:lvl5pPr marL="2057400" indent="-228600" defTabSz="1973263" eaLnBrk="0" hangingPunct="0">
                  <a:defRPr sz="1400" b="1">
                    <a:solidFill>
                      <a:schemeClr val="tx1"/>
                    </a:solidFill>
                    <a:latin typeface="Arial" panose="020B0604020202020204" pitchFamily="34" charset="0"/>
                  </a:defRPr>
                </a:lvl5pPr>
                <a:lvl6pPr marL="2514600" indent="-228600" defTabSz="1973263" eaLnBrk="0" fontAlgn="base" hangingPunct="0">
                  <a:spcBef>
                    <a:spcPct val="0"/>
                  </a:spcBef>
                  <a:spcAft>
                    <a:spcPct val="0"/>
                  </a:spcAft>
                  <a:defRPr sz="1400" b="1">
                    <a:solidFill>
                      <a:schemeClr val="tx1"/>
                    </a:solidFill>
                    <a:latin typeface="Arial" panose="020B0604020202020204" pitchFamily="34" charset="0"/>
                  </a:defRPr>
                </a:lvl6pPr>
                <a:lvl7pPr marL="2971800" indent="-228600" defTabSz="1973263" eaLnBrk="0" fontAlgn="base" hangingPunct="0">
                  <a:spcBef>
                    <a:spcPct val="0"/>
                  </a:spcBef>
                  <a:spcAft>
                    <a:spcPct val="0"/>
                  </a:spcAft>
                  <a:defRPr sz="1400" b="1">
                    <a:solidFill>
                      <a:schemeClr val="tx1"/>
                    </a:solidFill>
                    <a:latin typeface="Arial" panose="020B0604020202020204" pitchFamily="34" charset="0"/>
                  </a:defRPr>
                </a:lvl7pPr>
                <a:lvl8pPr marL="3429000" indent="-228600" defTabSz="1973263" eaLnBrk="0" fontAlgn="base" hangingPunct="0">
                  <a:spcBef>
                    <a:spcPct val="0"/>
                  </a:spcBef>
                  <a:spcAft>
                    <a:spcPct val="0"/>
                  </a:spcAft>
                  <a:defRPr sz="1400" b="1">
                    <a:solidFill>
                      <a:schemeClr val="tx1"/>
                    </a:solidFill>
                    <a:latin typeface="Arial" panose="020B0604020202020204" pitchFamily="34" charset="0"/>
                  </a:defRPr>
                </a:lvl8pPr>
                <a:lvl9pPr marL="3886200" indent="-228600" defTabSz="1973263" eaLnBrk="0" fontAlgn="base" hangingPunct="0">
                  <a:spcBef>
                    <a:spcPct val="0"/>
                  </a:spcBef>
                  <a:spcAft>
                    <a:spcPct val="0"/>
                  </a:spcAft>
                  <a:defRPr sz="1400" b="1">
                    <a:solidFill>
                      <a:schemeClr val="tx1"/>
                    </a:solidFill>
                    <a:latin typeface="Arial" panose="020B0604020202020204" pitchFamily="34" charset="0"/>
                  </a:defRPr>
                </a:lvl9pPr>
              </a:lstStyle>
              <a:p>
                <a:pPr fontAlgn="base">
                  <a:spcBef>
                    <a:spcPct val="0"/>
                  </a:spcBef>
                  <a:spcAft>
                    <a:spcPct val="0"/>
                  </a:spcAft>
                </a:pPr>
                <a:r>
                  <a:rPr lang="en-US" sz="2000" dirty="0" smtClean="0">
                    <a:solidFill>
                      <a:srgbClr val="FF0000"/>
                    </a:solidFill>
                  </a:rPr>
                  <a:t>40,000 </a:t>
                </a:r>
                <a:r>
                  <a:rPr lang="en-US" dirty="0" smtClean="0">
                    <a:solidFill>
                      <a:srgbClr val="FF0000"/>
                    </a:solidFill>
                  </a:rPr>
                  <a:t>deep </a:t>
                </a:r>
              </a:p>
              <a:p>
                <a:pPr fontAlgn="base">
                  <a:spcBef>
                    <a:spcPct val="0"/>
                  </a:spcBef>
                  <a:spcAft>
                    <a:spcPct val="0"/>
                  </a:spcAft>
                </a:pPr>
                <a:r>
                  <a:rPr lang="en-US" sz="2000" dirty="0" smtClean="0">
                    <a:solidFill>
                      <a:srgbClr val="FF0000"/>
                    </a:solidFill>
                  </a:rPr>
                  <a:t>800 </a:t>
                </a:r>
                <a:r>
                  <a:rPr lang="en-US" dirty="0" smtClean="0">
                    <a:solidFill>
                      <a:srgbClr val="FF0000"/>
                    </a:solidFill>
                  </a:rPr>
                  <a:t>surface</a:t>
                </a:r>
              </a:p>
            </p:txBody>
          </p:sp>
          <p:sp>
            <p:nvSpPr>
              <p:cNvPr id="25" name="Rectangle 21"/>
              <p:cNvSpPr>
                <a:spLocks noChangeArrowheads="1"/>
              </p:cNvSpPr>
              <p:nvPr/>
            </p:nvSpPr>
            <p:spPr bwMode="auto">
              <a:xfrm>
                <a:off x="7243058" y="3006325"/>
                <a:ext cx="843181" cy="44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34938" tIns="68262" rIns="134938" bIns="68262">
                <a:spAutoFit/>
              </a:bodyPr>
              <a:lstStyle>
                <a:lvl1pPr defTabSz="1973263" eaLnBrk="0" hangingPunct="0">
                  <a:defRPr sz="1400" b="1">
                    <a:solidFill>
                      <a:schemeClr val="tx1"/>
                    </a:solidFill>
                    <a:latin typeface="Arial" panose="020B0604020202020204" pitchFamily="34" charset="0"/>
                  </a:defRPr>
                </a:lvl1pPr>
                <a:lvl2pPr marL="742950" indent="-285750" defTabSz="1973263" eaLnBrk="0" hangingPunct="0">
                  <a:defRPr sz="1400" b="1">
                    <a:solidFill>
                      <a:schemeClr val="tx1"/>
                    </a:solidFill>
                    <a:latin typeface="Arial" panose="020B0604020202020204" pitchFamily="34" charset="0"/>
                  </a:defRPr>
                </a:lvl2pPr>
                <a:lvl3pPr marL="1143000" indent="-228600" defTabSz="1973263" eaLnBrk="0" hangingPunct="0">
                  <a:defRPr sz="1400" b="1">
                    <a:solidFill>
                      <a:schemeClr val="tx1"/>
                    </a:solidFill>
                    <a:latin typeface="Arial" panose="020B0604020202020204" pitchFamily="34" charset="0"/>
                  </a:defRPr>
                </a:lvl3pPr>
                <a:lvl4pPr marL="1600200" indent="-228600" defTabSz="1973263" eaLnBrk="0" hangingPunct="0">
                  <a:defRPr sz="1400" b="1">
                    <a:solidFill>
                      <a:schemeClr val="tx1"/>
                    </a:solidFill>
                    <a:latin typeface="Arial" panose="020B0604020202020204" pitchFamily="34" charset="0"/>
                  </a:defRPr>
                </a:lvl4pPr>
                <a:lvl5pPr marL="2057400" indent="-228600" defTabSz="1973263" eaLnBrk="0" hangingPunct="0">
                  <a:defRPr sz="1400" b="1">
                    <a:solidFill>
                      <a:schemeClr val="tx1"/>
                    </a:solidFill>
                    <a:latin typeface="Arial" panose="020B0604020202020204" pitchFamily="34" charset="0"/>
                  </a:defRPr>
                </a:lvl5pPr>
                <a:lvl6pPr marL="2514600" indent="-228600" defTabSz="1973263" eaLnBrk="0" fontAlgn="base" hangingPunct="0">
                  <a:spcBef>
                    <a:spcPct val="0"/>
                  </a:spcBef>
                  <a:spcAft>
                    <a:spcPct val="0"/>
                  </a:spcAft>
                  <a:defRPr sz="1400" b="1">
                    <a:solidFill>
                      <a:schemeClr val="tx1"/>
                    </a:solidFill>
                    <a:latin typeface="Arial" panose="020B0604020202020204" pitchFamily="34" charset="0"/>
                  </a:defRPr>
                </a:lvl6pPr>
                <a:lvl7pPr marL="2971800" indent="-228600" defTabSz="1973263" eaLnBrk="0" fontAlgn="base" hangingPunct="0">
                  <a:spcBef>
                    <a:spcPct val="0"/>
                  </a:spcBef>
                  <a:spcAft>
                    <a:spcPct val="0"/>
                  </a:spcAft>
                  <a:defRPr sz="1400" b="1">
                    <a:solidFill>
                      <a:schemeClr val="tx1"/>
                    </a:solidFill>
                    <a:latin typeface="Arial" panose="020B0604020202020204" pitchFamily="34" charset="0"/>
                  </a:defRPr>
                </a:lvl7pPr>
                <a:lvl8pPr marL="3429000" indent="-228600" defTabSz="1973263" eaLnBrk="0" fontAlgn="base" hangingPunct="0">
                  <a:spcBef>
                    <a:spcPct val="0"/>
                  </a:spcBef>
                  <a:spcAft>
                    <a:spcPct val="0"/>
                  </a:spcAft>
                  <a:defRPr sz="1400" b="1">
                    <a:solidFill>
                      <a:schemeClr val="tx1"/>
                    </a:solidFill>
                    <a:latin typeface="Arial" panose="020B0604020202020204" pitchFamily="34" charset="0"/>
                  </a:defRPr>
                </a:lvl8pPr>
                <a:lvl9pPr marL="3886200" indent="-228600" defTabSz="1973263" eaLnBrk="0" fontAlgn="base" hangingPunct="0">
                  <a:spcBef>
                    <a:spcPct val="0"/>
                  </a:spcBef>
                  <a:spcAft>
                    <a:spcPct val="0"/>
                  </a:spcAft>
                  <a:defRPr sz="1400" b="1">
                    <a:solidFill>
                      <a:schemeClr val="tx1"/>
                    </a:solidFill>
                    <a:latin typeface="Arial" panose="020B0604020202020204" pitchFamily="34" charset="0"/>
                  </a:defRPr>
                </a:lvl9pPr>
              </a:lstStyle>
              <a:p>
                <a:pPr fontAlgn="base">
                  <a:spcBef>
                    <a:spcPct val="0"/>
                  </a:spcBef>
                  <a:spcAft>
                    <a:spcPct val="0"/>
                  </a:spcAft>
                </a:pPr>
                <a:r>
                  <a:rPr lang="en-US" sz="2000" dirty="0" smtClean="0">
                    <a:solidFill>
                      <a:srgbClr val="FF0000"/>
                    </a:solidFill>
                  </a:rPr>
                  <a:t>2000</a:t>
                </a:r>
              </a:p>
            </p:txBody>
          </p:sp>
          <p:sp>
            <p:nvSpPr>
              <p:cNvPr id="28" name="Rectangle 19"/>
              <p:cNvSpPr>
                <a:spLocks noChangeArrowheads="1"/>
              </p:cNvSpPr>
              <p:nvPr/>
            </p:nvSpPr>
            <p:spPr bwMode="auto">
              <a:xfrm>
                <a:off x="7041797" y="5443692"/>
                <a:ext cx="1056380" cy="44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34938" tIns="68262" rIns="134938" bIns="68262">
                <a:spAutoFit/>
              </a:bodyPr>
              <a:lstStyle>
                <a:lvl1pPr defTabSz="1973263" eaLnBrk="0" hangingPunct="0">
                  <a:defRPr sz="1400" b="1">
                    <a:solidFill>
                      <a:schemeClr val="tx1"/>
                    </a:solidFill>
                    <a:latin typeface="Arial" panose="020B0604020202020204" pitchFamily="34" charset="0"/>
                  </a:defRPr>
                </a:lvl1pPr>
                <a:lvl2pPr marL="742950" indent="-285750" defTabSz="1973263" eaLnBrk="0" hangingPunct="0">
                  <a:defRPr sz="1400" b="1">
                    <a:solidFill>
                      <a:schemeClr val="tx1"/>
                    </a:solidFill>
                    <a:latin typeface="Arial" panose="020B0604020202020204" pitchFamily="34" charset="0"/>
                  </a:defRPr>
                </a:lvl2pPr>
                <a:lvl3pPr marL="1143000" indent="-228600" defTabSz="1973263" eaLnBrk="0" hangingPunct="0">
                  <a:defRPr sz="1400" b="1">
                    <a:solidFill>
                      <a:schemeClr val="tx1"/>
                    </a:solidFill>
                    <a:latin typeface="Arial" panose="020B0604020202020204" pitchFamily="34" charset="0"/>
                  </a:defRPr>
                </a:lvl3pPr>
                <a:lvl4pPr marL="1600200" indent="-228600" defTabSz="1973263" eaLnBrk="0" hangingPunct="0">
                  <a:defRPr sz="1400" b="1">
                    <a:solidFill>
                      <a:schemeClr val="tx1"/>
                    </a:solidFill>
                    <a:latin typeface="Arial" panose="020B0604020202020204" pitchFamily="34" charset="0"/>
                  </a:defRPr>
                </a:lvl4pPr>
                <a:lvl5pPr marL="2057400" indent="-228600" defTabSz="1973263" eaLnBrk="0" hangingPunct="0">
                  <a:defRPr sz="1400" b="1">
                    <a:solidFill>
                      <a:schemeClr val="tx1"/>
                    </a:solidFill>
                    <a:latin typeface="Arial" panose="020B0604020202020204" pitchFamily="34" charset="0"/>
                  </a:defRPr>
                </a:lvl5pPr>
                <a:lvl6pPr marL="2514600" indent="-228600" defTabSz="1973263" eaLnBrk="0" fontAlgn="base" hangingPunct="0">
                  <a:spcBef>
                    <a:spcPct val="0"/>
                  </a:spcBef>
                  <a:spcAft>
                    <a:spcPct val="0"/>
                  </a:spcAft>
                  <a:defRPr sz="1400" b="1">
                    <a:solidFill>
                      <a:schemeClr val="tx1"/>
                    </a:solidFill>
                    <a:latin typeface="Arial" panose="020B0604020202020204" pitchFamily="34" charset="0"/>
                  </a:defRPr>
                </a:lvl6pPr>
                <a:lvl7pPr marL="2971800" indent="-228600" defTabSz="1973263" eaLnBrk="0" fontAlgn="base" hangingPunct="0">
                  <a:spcBef>
                    <a:spcPct val="0"/>
                  </a:spcBef>
                  <a:spcAft>
                    <a:spcPct val="0"/>
                  </a:spcAft>
                  <a:defRPr sz="1400" b="1">
                    <a:solidFill>
                      <a:schemeClr val="tx1"/>
                    </a:solidFill>
                    <a:latin typeface="Arial" panose="020B0604020202020204" pitchFamily="34" charset="0"/>
                  </a:defRPr>
                </a:lvl7pPr>
                <a:lvl8pPr marL="3429000" indent="-228600" defTabSz="1973263" eaLnBrk="0" fontAlgn="base" hangingPunct="0">
                  <a:spcBef>
                    <a:spcPct val="0"/>
                  </a:spcBef>
                  <a:spcAft>
                    <a:spcPct val="0"/>
                  </a:spcAft>
                  <a:defRPr sz="1400" b="1">
                    <a:solidFill>
                      <a:schemeClr val="tx1"/>
                    </a:solidFill>
                    <a:latin typeface="Arial" panose="020B0604020202020204" pitchFamily="34" charset="0"/>
                  </a:defRPr>
                </a:lvl8pPr>
                <a:lvl9pPr marL="3886200" indent="-228600" defTabSz="1973263" eaLnBrk="0" fontAlgn="base" hangingPunct="0">
                  <a:spcBef>
                    <a:spcPct val="0"/>
                  </a:spcBef>
                  <a:spcAft>
                    <a:spcPct val="0"/>
                  </a:spcAft>
                  <a:defRPr sz="1400" b="1">
                    <a:solidFill>
                      <a:schemeClr val="tx1"/>
                    </a:solidFill>
                    <a:latin typeface="Arial" panose="020B0604020202020204" pitchFamily="34" charset="0"/>
                  </a:defRPr>
                </a:lvl9pPr>
              </a:lstStyle>
              <a:p>
                <a:pPr fontAlgn="base">
                  <a:spcBef>
                    <a:spcPct val="0"/>
                  </a:spcBef>
                  <a:spcAft>
                    <a:spcPct val="0"/>
                  </a:spcAft>
                </a:pPr>
                <a:r>
                  <a:rPr lang="en-US" sz="2000" dirty="0">
                    <a:solidFill>
                      <a:srgbClr val="FF0000"/>
                    </a:solidFill>
                  </a:rPr>
                  <a:t>1</a:t>
                </a:r>
                <a:r>
                  <a:rPr lang="en-US" sz="2000" dirty="0" smtClean="0">
                    <a:solidFill>
                      <a:srgbClr val="FF0000"/>
                    </a:solidFill>
                  </a:rPr>
                  <a:t>0,000</a:t>
                </a:r>
              </a:p>
            </p:txBody>
          </p:sp>
          <p:sp>
            <p:nvSpPr>
              <p:cNvPr id="2" name="Rectangle 1"/>
              <p:cNvSpPr/>
              <p:nvPr/>
            </p:nvSpPr>
            <p:spPr>
              <a:xfrm>
                <a:off x="-21458" y="6543554"/>
                <a:ext cx="5093061" cy="307777"/>
              </a:xfrm>
              <a:prstGeom prst="rect">
                <a:avLst/>
              </a:prstGeom>
            </p:spPr>
            <p:txBody>
              <a:bodyPr wrap="none">
                <a:spAutoFit/>
              </a:bodyPr>
              <a:lstStyle/>
              <a:p>
                <a:r>
                  <a:rPr lang="en-US" sz="1400" b="1" i="1" dirty="0" smtClean="0">
                    <a:solidFill>
                      <a:srgbClr val="FF0000"/>
                    </a:solidFill>
                    <a:latin typeface="Arial" panose="020B0604020202020204" pitchFamily="34" charset="0"/>
                    <a:cs typeface="Arial" panose="020B0604020202020204" pitchFamily="34" charset="0"/>
                  </a:rPr>
                  <a:t>From</a:t>
                </a:r>
                <a:r>
                  <a:rPr lang="en-US" sz="1400" b="1" i="1" dirty="0">
                    <a:solidFill>
                      <a:srgbClr val="FF0000"/>
                    </a:solidFill>
                    <a:latin typeface="Arial" panose="020B0604020202020204" pitchFamily="34" charset="0"/>
                    <a:cs typeface="Arial" panose="020B0604020202020204" pitchFamily="34" charset="0"/>
                  </a:rPr>
                  <a:t>: - http://</a:t>
                </a:r>
                <a:r>
                  <a:rPr lang="en-US" sz="1400" b="1" i="1" dirty="0" smtClean="0">
                    <a:solidFill>
                      <a:srgbClr val="FF0000"/>
                    </a:solidFill>
                    <a:latin typeface="Arial" panose="020B0604020202020204" pitchFamily="34" charset="0"/>
                    <a:cs typeface="Arial" panose="020B0604020202020204" pitchFamily="34" charset="0"/>
                  </a:rPr>
                  <a:t>cdiac.esd.ornl.gov/carbon_cycle.html - 2007</a:t>
                </a:r>
                <a:endParaRPr lang="en-US" sz="1400" b="1" i="1" dirty="0">
                  <a:solidFill>
                    <a:srgbClr val="FF0000"/>
                  </a:solidFill>
                  <a:latin typeface="Arial" panose="020B0604020202020204" pitchFamily="34" charset="0"/>
                  <a:cs typeface="Arial" panose="020B0604020202020204" pitchFamily="34" charset="0"/>
                </a:endParaRPr>
              </a:p>
            </p:txBody>
          </p:sp>
          <p:sp>
            <p:nvSpPr>
              <p:cNvPr id="33" name="AutoShape 20"/>
              <p:cNvSpPr>
                <a:spLocks/>
              </p:cNvSpPr>
              <p:nvPr/>
            </p:nvSpPr>
            <p:spPr bwMode="auto">
              <a:xfrm>
                <a:off x="6889397" y="1985927"/>
                <a:ext cx="304800" cy="2514600"/>
              </a:xfrm>
              <a:prstGeom prst="rightBrace">
                <a:avLst>
                  <a:gd name="adj1" fmla="val 68750"/>
                  <a:gd name="adj2" fmla="val 50000"/>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b="1">
                    <a:solidFill>
                      <a:schemeClr val="tx1"/>
                    </a:solidFill>
                    <a:latin typeface="Arial" panose="020B0604020202020204" pitchFamily="34" charset="0"/>
                  </a:defRPr>
                </a:lvl1pPr>
                <a:lvl2pPr marL="742950" indent="-285750" eaLnBrk="0" hangingPunct="0">
                  <a:defRPr sz="1400" b="1">
                    <a:solidFill>
                      <a:schemeClr val="tx1"/>
                    </a:solidFill>
                    <a:latin typeface="Arial" panose="020B0604020202020204" pitchFamily="34" charset="0"/>
                  </a:defRPr>
                </a:lvl2pPr>
                <a:lvl3pPr marL="1143000" indent="-228600" eaLnBrk="0" hangingPunct="0">
                  <a:defRPr sz="1400" b="1">
                    <a:solidFill>
                      <a:schemeClr val="tx1"/>
                    </a:solidFill>
                    <a:latin typeface="Arial" panose="020B0604020202020204" pitchFamily="34" charset="0"/>
                  </a:defRPr>
                </a:lvl3pPr>
                <a:lvl4pPr marL="1600200" indent="-228600" eaLnBrk="0" hangingPunct="0">
                  <a:defRPr sz="1400" b="1">
                    <a:solidFill>
                      <a:schemeClr val="tx1"/>
                    </a:solidFill>
                    <a:latin typeface="Arial" panose="020B0604020202020204" pitchFamily="34" charset="0"/>
                  </a:defRPr>
                </a:lvl4pPr>
                <a:lvl5pPr marL="2057400" indent="-228600" eaLnBrk="0" hangingPunct="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eaLnBrk="1" fontAlgn="base" hangingPunct="1">
                  <a:spcBef>
                    <a:spcPct val="0"/>
                  </a:spcBef>
                  <a:spcAft>
                    <a:spcPct val="0"/>
                  </a:spcAft>
                </a:pPr>
                <a:endParaRPr lang="en-US" sz="2000" smtClean="0">
                  <a:solidFill>
                    <a:srgbClr val="000000"/>
                  </a:solidFill>
                </a:endParaRPr>
              </a:p>
            </p:txBody>
          </p:sp>
        </p:grpSp>
      </p:grpSp>
      <p:sp>
        <p:nvSpPr>
          <p:cNvPr id="8" name="TextBox 7"/>
          <p:cNvSpPr txBox="1"/>
          <p:nvPr/>
        </p:nvSpPr>
        <p:spPr>
          <a:xfrm>
            <a:off x="6477475" y="6063172"/>
            <a:ext cx="1415772" cy="369332"/>
          </a:xfrm>
          <a:prstGeom prst="rect">
            <a:avLst/>
          </a:prstGeom>
          <a:noFill/>
        </p:spPr>
        <p:txBody>
          <a:bodyPr wrap="none" rtlCol="0">
            <a:spAutoFit/>
          </a:bodyPr>
          <a:lstStyle/>
          <a:p>
            <a:r>
              <a:rPr lang="en-US" b="1" i="1" dirty="0" smtClean="0">
                <a:solidFill>
                  <a:srgbClr val="990033"/>
                </a:solidFill>
                <a:latin typeface="Arial" panose="020B0604020202020204" pitchFamily="34" charset="0"/>
                <a:cs typeface="Arial" panose="020B0604020202020204" pitchFamily="34" charset="0"/>
              </a:rPr>
              <a:t>Humans 93</a:t>
            </a:r>
            <a:endParaRPr lang="en-US" b="1" i="1" dirty="0">
              <a:solidFill>
                <a:srgbClr val="9900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135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4095750" y="6400801"/>
            <a:ext cx="50734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sz="2400" b="1" smtClean="0">
                <a:solidFill>
                  <a:srgbClr val="000099"/>
                </a:solidFill>
              </a:rPr>
              <a:t>Total peatland area = </a:t>
            </a:r>
            <a:r>
              <a:rPr lang="en-US" sz="2400" b="1" i="1" smtClean="0">
                <a:solidFill>
                  <a:srgbClr val="000099"/>
                </a:solidFill>
              </a:rPr>
              <a:t>365,160 km</a:t>
            </a:r>
            <a:r>
              <a:rPr lang="en-US" sz="2400" b="1" i="1" baseline="30000" smtClean="0">
                <a:solidFill>
                  <a:srgbClr val="000099"/>
                </a:solidFill>
              </a:rPr>
              <a:t>2</a:t>
            </a:r>
          </a:p>
        </p:txBody>
      </p:sp>
      <p:pic>
        <p:nvPicPr>
          <p:cNvPr id="62468" name="Picture 5" descr="figur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65" y="1219201"/>
            <a:ext cx="8059737" cy="4770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Text Box 6"/>
          <p:cNvSpPr txBox="1">
            <a:spLocks noChangeArrowheads="1"/>
          </p:cNvSpPr>
          <p:nvPr/>
        </p:nvSpPr>
        <p:spPr bwMode="auto">
          <a:xfrm>
            <a:off x="6878639" y="990601"/>
            <a:ext cx="14173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sz="2400" b="1" smtClean="0">
                <a:solidFill>
                  <a:srgbClr val="000000"/>
                </a:solidFill>
              </a:rPr>
              <a:t>% Cover</a:t>
            </a:r>
          </a:p>
        </p:txBody>
      </p:sp>
      <p:sp>
        <p:nvSpPr>
          <p:cNvPr id="62470" name="Text Box 7"/>
          <p:cNvSpPr txBox="1">
            <a:spLocks noChangeArrowheads="1"/>
          </p:cNvSpPr>
          <p:nvPr/>
        </p:nvSpPr>
        <p:spPr bwMode="auto">
          <a:xfrm>
            <a:off x="1" y="6461125"/>
            <a:ext cx="20506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sz="2000" b="1" i="1" smtClean="0">
                <a:solidFill>
                  <a:srgbClr val="000000"/>
                </a:solidFill>
              </a:rPr>
              <a:t>Vitt et al. (2000)</a:t>
            </a:r>
          </a:p>
        </p:txBody>
      </p:sp>
      <p:sp>
        <p:nvSpPr>
          <p:cNvPr id="8" name="Rectangle 2"/>
          <p:cNvSpPr>
            <a:spLocks noChangeArrowheads="1"/>
          </p:cNvSpPr>
          <p:nvPr/>
        </p:nvSpPr>
        <p:spPr bwMode="auto">
          <a:xfrm>
            <a:off x="0" y="1"/>
            <a:ext cx="9144000" cy="644071"/>
          </a:xfrm>
          <a:prstGeom prst="rect">
            <a:avLst/>
          </a:prstGeom>
          <a:solidFill>
            <a:srgbClr val="002060"/>
          </a:solidFill>
          <a:ln w="9525">
            <a:solidFill>
              <a:srgbClr val="002060"/>
            </a:solidFill>
            <a:miter lim="800000"/>
            <a:headEnd/>
            <a:tailEnd/>
          </a:ln>
        </p:spPr>
        <p:txBody>
          <a:bodyPr wrap="none" anchor="ctr"/>
          <a:lstStyle>
            <a:lvl1pPr eaLnBrk="0" hangingPunct="0">
              <a:defRPr sz="1400" b="1">
                <a:solidFill>
                  <a:schemeClr val="tx1"/>
                </a:solidFill>
                <a:latin typeface="Arial" panose="020B0604020202020204" pitchFamily="34" charset="0"/>
              </a:defRPr>
            </a:lvl1pPr>
            <a:lvl2pPr marL="742950" indent="-285750" eaLnBrk="0" hangingPunct="0">
              <a:defRPr sz="1400" b="1">
                <a:solidFill>
                  <a:schemeClr val="tx1"/>
                </a:solidFill>
                <a:latin typeface="Arial" panose="020B0604020202020204" pitchFamily="34" charset="0"/>
              </a:defRPr>
            </a:lvl2pPr>
            <a:lvl3pPr marL="1143000" indent="-228600" eaLnBrk="0" hangingPunct="0">
              <a:defRPr sz="1400" b="1">
                <a:solidFill>
                  <a:schemeClr val="tx1"/>
                </a:solidFill>
                <a:latin typeface="Arial" panose="020B0604020202020204" pitchFamily="34" charset="0"/>
              </a:defRPr>
            </a:lvl3pPr>
            <a:lvl4pPr marL="1600200" indent="-228600" eaLnBrk="0" hangingPunct="0">
              <a:defRPr sz="1400" b="1">
                <a:solidFill>
                  <a:schemeClr val="tx1"/>
                </a:solidFill>
                <a:latin typeface="Arial" panose="020B0604020202020204" pitchFamily="34" charset="0"/>
              </a:defRPr>
            </a:lvl4pPr>
            <a:lvl5pPr marL="2057400" indent="-228600" eaLnBrk="0" hangingPunct="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eaLnBrk="1" fontAlgn="base" hangingPunct="1">
              <a:spcBef>
                <a:spcPct val="0"/>
              </a:spcBef>
              <a:spcAft>
                <a:spcPct val="0"/>
              </a:spcAft>
            </a:pPr>
            <a:endParaRPr lang="en-US" smtClean="0">
              <a:solidFill>
                <a:srgbClr val="000000"/>
              </a:solidFill>
            </a:endParaRPr>
          </a:p>
        </p:txBody>
      </p:sp>
      <p:sp>
        <p:nvSpPr>
          <p:cNvPr id="9" name="Rectangle 3"/>
          <p:cNvSpPr>
            <a:spLocks noChangeArrowheads="1"/>
          </p:cNvSpPr>
          <p:nvPr/>
        </p:nvSpPr>
        <p:spPr bwMode="auto">
          <a:xfrm>
            <a:off x="1885398" y="54966"/>
            <a:ext cx="4994443" cy="559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25412" tIns="63500" rIns="125412" bIns="63500">
            <a:spAutoFit/>
          </a:bodyPr>
          <a:lstStyle>
            <a:lvl1pPr defTabSz="1704975" eaLnBrk="0" hangingPunct="0">
              <a:defRPr sz="1400" b="1">
                <a:solidFill>
                  <a:schemeClr val="tx1"/>
                </a:solidFill>
                <a:latin typeface="Arial" panose="020B0604020202020204" pitchFamily="34" charset="0"/>
              </a:defRPr>
            </a:lvl1pPr>
            <a:lvl2pPr marL="742950" indent="-285750" defTabSz="1704975" eaLnBrk="0" hangingPunct="0">
              <a:defRPr sz="1400" b="1">
                <a:solidFill>
                  <a:schemeClr val="tx1"/>
                </a:solidFill>
                <a:latin typeface="Arial" panose="020B0604020202020204" pitchFamily="34" charset="0"/>
              </a:defRPr>
            </a:lvl2pPr>
            <a:lvl3pPr marL="1143000" indent="-228600" defTabSz="1704975" eaLnBrk="0" hangingPunct="0">
              <a:defRPr sz="1400" b="1">
                <a:solidFill>
                  <a:schemeClr val="tx1"/>
                </a:solidFill>
                <a:latin typeface="Arial" panose="020B0604020202020204" pitchFamily="34" charset="0"/>
              </a:defRPr>
            </a:lvl3pPr>
            <a:lvl4pPr marL="1600200" indent="-228600" defTabSz="1704975" eaLnBrk="0" hangingPunct="0">
              <a:defRPr sz="1400" b="1">
                <a:solidFill>
                  <a:schemeClr val="tx1"/>
                </a:solidFill>
                <a:latin typeface="Arial" panose="020B0604020202020204" pitchFamily="34" charset="0"/>
              </a:defRPr>
            </a:lvl4pPr>
            <a:lvl5pPr marL="2057400" indent="-228600" defTabSz="1704975" eaLnBrk="0" hangingPunct="0">
              <a:defRPr sz="1400" b="1">
                <a:solidFill>
                  <a:schemeClr val="tx1"/>
                </a:solidFill>
                <a:latin typeface="Arial" panose="020B0604020202020204" pitchFamily="34" charset="0"/>
              </a:defRPr>
            </a:lvl5pPr>
            <a:lvl6pPr marL="2514600" indent="-228600" defTabSz="1704975" eaLnBrk="0" fontAlgn="base" hangingPunct="0">
              <a:spcBef>
                <a:spcPct val="0"/>
              </a:spcBef>
              <a:spcAft>
                <a:spcPct val="0"/>
              </a:spcAft>
              <a:defRPr sz="1400" b="1">
                <a:solidFill>
                  <a:schemeClr val="tx1"/>
                </a:solidFill>
                <a:latin typeface="Arial" panose="020B0604020202020204" pitchFamily="34" charset="0"/>
              </a:defRPr>
            </a:lvl6pPr>
            <a:lvl7pPr marL="2971800" indent="-228600" defTabSz="1704975" eaLnBrk="0" fontAlgn="base" hangingPunct="0">
              <a:spcBef>
                <a:spcPct val="0"/>
              </a:spcBef>
              <a:spcAft>
                <a:spcPct val="0"/>
              </a:spcAft>
              <a:defRPr sz="1400" b="1">
                <a:solidFill>
                  <a:schemeClr val="tx1"/>
                </a:solidFill>
                <a:latin typeface="Arial" panose="020B0604020202020204" pitchFamily="34" charset="0"/>
              </a:defRPr>
            </a:lvl7pPr>
            <a:lvl8pPr marL="3429000" indent="-228600" defTabSz="1704975" eaLnBrk="0" fontAlgn="base" hangingPunct="0">
              <a:spcBef>
                <a:spcPct val="0"/>
              </a:spcBef>
              <a:spcAft>
                <a:spcPct val="0"/>
              </a:spcAft>
              <a:defRPr sz="1400" b="1">
                <a:solidFill>
                  <a:schemeClr val="tx1"/>
                </a:solidFill>
                <a:latin typeface="Arial" panose="020B0604020202020204" pitchFamily="34" charset="0"/>
              </a:defRPr>
            </a:lvl8pPr>
            <a:lvl9pPr marL="3886200" indent="-228600" defTabSz="1704975" eaLnBrk="0" fontAlgn="base" hangingPunct="0">
              <a:spcBef>
                <a:spcPct val="0"/>
              </a:spcBef>
              <a:spcAft>
                <a:spcPct val="0"/>
              </a:spcAft>
              <a:defRPr sz="1400" b="1">
                <a:solidFill>
                  <a:schemeClr val="tx1"/>
                </a:solidFill>
                <a:latin typeface="Arial" panose="020B0604020202020204" pitchFamily="34" charset="0"/>
              </a:defRPr>
            </a:lvl9pPr>
          </a:lstStyle>
          <a:p>
            <a:pPr fontAlgn="base">
              <a:spcBef>
                <a:spcPct val="0"/>
              </a:spcBef>
              <a:spcAft>
                <a:spcPct val="0"/>
              </a:spcAft>
            </a:pPr>
            <a:r>
              <a:rPr lang="en-US" sz="2800" dirty="0" smtClean="0">
                <a:solidFill>
                  <a:srgbClr val="FFFF00"/>
                </a:solidFill>
              </a:rPr>
              <a:t>Lots of </a:t>
            </a:r>
            <a:r>
              <a:rPr lang="en-US" sz="2800" dirty="0" err="1" smtClean="0">
                <a:solidFill>
                  <a:srgbClr val="FFFF00"/>
                </a:solidFill>
              </a:rPr>
              <a:t>Peatlands</a:t>
            </a:r>
            <a:r>
              <a:rPr lang="en-US" sz="2800" dirty="0" smtClean="0">
                <a:solidFill>
                  <a:srgbClr val="FFFF00"/>
                </a:solidFill>
              </a:rPr>
              <a:t> in Alberta</a:t>
            </a:r>
          </a:p>
        </p:txBody>
      </p:sp>
    </p:spTree>
    <p:extLst>
      <p:ext uri="{BB962C8B-B14F-4D97-AF65-F5344CB8AC3E}">
        <p14:creationId xmlns:p14="http://schemas.microsoft.com/office/powerpoint/2010/main" val="4069666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8" name="Text Box 6"/>
          <p:cNvSpPr txBox="1">
            <a:spLocks noChangeArrowheads="1"/>
          </p:cNvSpPr>
          <p:nvPr/>
        </p:nvSpPr>
        <p:spPr bwMode="auto">
          <a:xfrm>
            <a:off x="2824736" y="6192281"/>
            <a:ext cx="36535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panose="020B0604020202020204" pitchFamily="34" charset="0"/>
              </a:defRPr>
            </a:lvl1pPr>
            <a:lvl2pPr marL="742950" indent="-285750" eaLnBrk="0" hangingPunct="0">
              <a:defRPr sz="1400" b="1">
                <a:solidFill>
                  <a:schemeClr val="tx1"/>
                </a:solidFill>
                <a:latin typeface="Arial" panose="020B0604020202020204" pitchFamily="34" charset="0"/>
              </a:defRPr>
            </a:lvl2pPr>
            <a:lvl3pPr marL="1143000" indent="-228600" eaLnBrk="0" hangingPunct="0">
              <a:defRPr sz="1400" b="1">
                <a:solidFill>
                  <a:schemeClr val="tx1"/>
                </a:solidFill>
                <a:latin typeface="Arial" panose="020B0604020202020204" pitchFamily="34" charset="0"/>
              </a:defRPr>
            </a:lvl3pPr>
            <a:lvl4pPr marL="1600200" indent="-228600" eaLnBrk="0" hangingPunct="0">
              <a:defRPr sz="1400" b="1">
                <a:solidFill>
                  <a:schemeClr val="tx1"/>
                </a:solidFill>
                <a:latin typeface="Arial" panose="020B0604020202020204" pitchFamily="34" charset="0"/>
              </a:defRPr>
            </a:lvl4pPr>
            <a:lvl5pPr marL="2057400" indent="-228600" eaLnBrk="0" hangingPunct="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algn="ctr" eaLnBrk="1" fontAlgn="base" hangingPunct="1">
              <a:spcBef>
                <a:spcPct val="0"/>
              </a:spcBef>
              <a:spcAft>
                <a:spcPct val="0"/>
              </a:spcAft>
            </a:pPr>
            <a:r>
              <a:rPr lang="en-US" sz="1200" i="1" dirty="0">
                <a:solidFill>
                  <a:srgbClr val="000000"/>
                </a:solidFill>
              </a:rPr>
              <a:t>http</a:t>
            </a:r>
            <a:r>
              <a:rPr lang="en-US" sz="1200" i="1" dirty="0" smtClean="0">
                <a:solidFill>
                  <a:srgbClr val="000000"/>
                </a:solidFill>
              </a:rPr>
              <a:t>://newswatch.nationalgeographic.com/files/</a:t>
            </a:r>
          </a:p>
          <a:p>
            <a:pPr algn="ctr" eaLnBrk="1" fontAlgn="base" hangingPunct="1">
              <a:spcBef>
                <a:spcPct val="0"/>
              </a:spcBef>
              <a:spcAft>
                <a:spcPct val="0"/>
              </a:spcAft>
            </a:pPr>
            <a:r>
              <a:rPr lang="en-US" sz="1200" i="1" dirty="0" smtClean="0">
                <a:solidFill>
                  <a:srgbClr val="000000"/>
                </a:solidFill>
              </a:rPr>
              <a:t>2009/11/map-of-soil-organic-carbon-mass.jpg</a:t>
            </a:r>
          </a:p>
        </p:txBody>
      </p:sp>
      <p:sp>
        <p:nvSpPr>
          <p:cNvPr id="7" name="Rectangle 2"/>
          <p:cNvSpPr>
            <a:spLocks noChangeArrowheads="1"/>
          </p:cNvSpPr>
          <p:nvPr/>
        </p:nvSpPr>
        <p:spPr bwMode="auto">
          <a:xfrm>
            <a:off x="0" y="1"/>
            <a:ext cx="9144000" cy="644071"/>
          </a:xfrm>
          <a:prstGeom prst="rect">
            <a:avLst/>
          </a:prstGeom>
          <a:solidFill>
            <a:srgbClr val="002060"/>
          </a:solidFill>
          <a:ln w="9525">
            <a:solidFill>
              <a:srgbClr val="002060"/>
            </a:solidFill>
            <a:miter lim="800000"/>
            <a:headEnd/>
            <a:tailEnd/>
          </a:ln>
        </p:spPr>
        <p:txBody>
          <a:bodyPr wrap="none" anchor="ctr"/>
          <a:lstStyle>
            <a:lvl1pPr eaLnBrk="0" hangingPunct="0">
              <a:defRPr sz="1400" b="1">
                <a:solidFill>
                  <a:schemeClr val="tx1"/>
                </a:solidFill>
                <a:latin typeface="Arial" panose="020B0604020202020204" pitchFamily="34" charset="0"/>
              </a:defRPr>
            </a:lvl1pPr>
            <a:lvl2pPr marL="742950" indent="-285750" eaLnBrk="0" hangingPunct="0">
              <a:defRPr sz="1400" b="1">
                <a:solidFill>
                  <a:schemeClr val="tx1"/>
                </a:solidFill>
                <a:latin typeface="Arial" panose="020B0604020202020204" pitchFamily="34" charset="0"/>
              </a:defRPr>
            </a:lvl2pPr>
            <a:lvl3pPr marL="1143000" indent="-228600" eaLnBrk="0" hangingPunct="0">
              <a:defRPr sz="1400" b="1">
                <a:solidFill>
                  <a:schemeClr val="tx1"/>
                </a:solidFill>
                <a:latin typeface="Arial" panose="020B0604020202020204" pitchFamily="34" charset="0"/>
              </a:defRPr>
            </a:lvl3pPr>
            <a:lvl4pPr marL="1600200" indent="-228600" eaLnBrk="0" hangingPunct="0">
              <a:defRPr sz="1400" b="1">
                <a:solidFill>
                  <a:schemeClr val="tx1"/>
                </a:solidFill>
                <a:latin typeface="Arial" panose="020B0604020202020204" pitchFamily="34" charset="0"/>
              </a:defRPr>
            </a:lvl4pPr>
            <a:lvl5pPr marL="2057400" indent="-228600" eaLnBrk="0" hangingPunct="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eaLnBrk="1" fontAlgn="base" hangingPunct="1">
              <a:spcBef>
                <a:spcPct val="0"/>
              </a:spcBef>
              <a:spcAft>
                <a:spcPct val="0"/>
              </a:spcAft>
            </a:pPr>
            <a:endParaRPr lang="en-US" smtClean="0">
              <a:solidFill>
                <a:srgbClr val="000000"/>
              </a:solidFill>
            </a:endParaRPr>
          </a:p>
        </p:txBody>
      </p:sp>
      <p:sp>
        <p:nvSpPr>
          <p:cNvPr id="8" name="Rectangle 3"/>
          <p:cNvSpPr>
            <a:spLocks noChangeArrowheads="1"/>
          </p:cNvSpPr>
          <p:nvPr/>
        </p:nvSpPr>
        <p:spPr bwMode="auto">
          <a:xfrm>
            <a:off x="1255813" y="54966"/>
            <a:ext cx="6791410" cy="559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25412" tIns="63500" rIns="125412" bIns="63500">
            <a:spAutoFit/>
          </a:bodyPr>
          <a:lstStyle>
            <a:lvl1pPr defTabSz="1704975" eaLnBrk="0" hangingPunct="0">
              <a:defRPr sz="1400" b="1">
                <a:solidFill>
                  <a:schemeClr val="tx1"/>
                </a:solidFill>
                <a:latin typeface="Arial" panose="020B0604020202020204" pitchFamily="34" charset="0"/>
              </a:defRPr>
            </a:lvl1pPr>
            <a:lvl2pPr marL="742950" indent="-285750" defTabSz="1704975" eaLnBrk="0" hangingPunct="0">
              <a:defRPr sz="1400" b="1">
                <a:solidFill>
                  <a:schemeClr val="tx1"/>
                </a:solidFill>
                <a:latin typeface="Arial" panose="020B0604020202020204" pitchFamily="34" charset="0"/>
              </a:defRPr>
            </a:lvl2pPr>
            <a:lvl3pPr marL="1143000" indent="-228600" defTabSz="1704975" eaLnBrk="0" hangingPunct="0">
              <a:defRPr sz="1400" b="1">
                <a:solidFill>
                  <a:schemeClr val="tx1"/>
                </a:solidFill>
                <a:latin typeface="Arial" panose="020B0604020202020204" pitchFamily="34" charset="0"/>
              </a:defRPr>
            </a:lvl3pPr>
            <a:lvl4pPr marL="1600200" indent="-228600" defTabSz="1704975" eaLnBrk="0" hangingPunct="0">
              <a:defRPr sz="1400" b="1">
                <a:solidFill>
                  <a:schemeClr val="tx1"/>
                </a:solidFill>
                <a:latin typeface="Arial" panose="020B0604020202020204" pitchFamily="34" charset="0"/>
              </a:defRPr>
            </a:lvl4pPr>
            <a:lvl5pPr marL="2057400" indent="-228600" defTabSz="1704975" eaLnBrk="0" hangingPunct="0">
              <a:defRPr sz="1400" b="1">
                <a:solidFill>
                  <a:schemeClr val="tx1"/>
                </a:solidFill>
                <a:latin typeface="Arial" panose="020B0604020202020204" pitchFamily="34" charset="0"/>
              </a:defRPr>
            </a:lvl5pPr>
            <a:lvl6pPr marL="2514600" indent="-228600" defTabSz="1704975" eaLnBrk="0" fontAlgn="base" hangingPunct="0">
              <a:spcBef>
                <a:spcPct val="0"/>
              </a:spcBef>
              <a:spcAft>
                <a:spcPct val="0"/>
              </a:spcAft>
              <a:defRPr sz="1400" b="1">
                <a:solidFill>
                  <a:schemeClr val="tx1"/>
                </a:solidFill>
                <a:latin typeface="Arial" panose="020B0604020202020204" pitchFamily="34" charset="0"/>
              </a:defRPr>
            </a:lvl6pPr>
            <a:lvl7pPr marL="2971800" indent="-228600" defTabSz="1704975" eaLnBrk="0" fontAlgn="base" hangingPunct="0">
              <a:spcBef>
                <a:spcPct val="0"/>
              </a:spcBef>
              <a:spcAft>
                <a:spcPct val="0"/>
              </a:spcAft>
              <a:defRPr sz="1400" b="1">
                <a:solidFill>
                  <a:schemeClr val="tx1"/>
                </a:solidFill>
                <a:latin typeface="Arial" panose="020B0604020202020204" pitchFamily="34" charset="0"/>
              </a:defRPr>
            </a:lvl7pPr>
            <a:lvl8pPr marL="3429000" indent="-228600" defTabSz="1704975" eaLnBrk="0" fontAlgn="base" hangingPunct="0">
              <a:spcBef>
                <a:spcPct val="0"/>
              </a:spcBef>
              <a:spcAft>
                <a:spcPct val="0"/>
              </a:spcAft>
              <a:defRPr sz="1400" b="1">
                <a:solidFill>
                  <a:schemeClr val="tx1"/>
                </a:solidFill>
                <a:latin typeface="Arial" panose="020B0604020202020204" pitchFamily="34" charset="0"/>
              </a:defRPr>
            </a:lvl8pPr>
            <a:lvl9pPr marL="3886200" indent="-228600" defTabSz="1704975" eaLnBrk="0" fontAlgn="base" hangingPunct="0">
              <a:spcBef>
                <a:spcPct val="0"/>
              </a:spcBef>
              <a:spcAft>
                <a:spcPct val="0"/>
              </a:spcAft>
              <a:defRPr sz="1400" b="1">
                <a:solidFill>
                  <a:schemeClr val="tx1"/>
                </a:solidFill>
                <a:latin typeface="Arial" panose="020B0604020202020204" pitchFamily="34" charset="0"/>
              </a:defRPr>
            </a:lvl9pPr>
          </a:lstStyle>
          <a:p>
            <a:pPr fontAlgn="base">
              <a:spcBef>
                <a:spcPct val="0"/>
              </a:spcBef>
              <a:spcAft>
                <a:spcPct val="0"/>
              </a:spcAft>
            </a:pPr>
            <a:r>
              <a:rPr lang="en-US" sz="2800" dirty="0" smtClean="0">
                <a:solidFill>
                  <a:srgbClr val="FFFF00"/>
                </a:solidFill>
              </a:rPr>
              <a:t>Lots of Carbon in </a:t>
            </a:r>
            <a:r>
              <a:rPr lang="en-US" sz="2800" dirty="0" err="1" smtClean="0">
                <a:solidFill>
                  <a:srgbClr val="FFFF00"/>
                </a:solidFill>
              </a:rPr>
              <a:t>Peatlands</a:t>
            </a:r>
            <a:r>
              <a:rPr lang="en-US" sz="2800" dirty="0" smtClean="0">
                <a:solidFill>
                  <a:srgbClr val="FFFF00"/>
                </a:solidFill>
              </a:rPr>
              <a:t> of Alberta</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275" y="923527"/>
            <a:ext cx="6804394" cy="5251392"/>
          </a:xfrm>
          <a:prstGeom prst="rect">
            <a:avLst/>
          </a:prstGeom>
        </p:spPr>
      </p:pic>
      <p:pic>
        <p:nvPicPr>
          <p:cNvPr id="3" name="Picture 2"/>
          <p:cNvPicPr>
            <a:picLocks noChangeAspect="1"/>
          </p:cNvPicPr>
          <p:nvPr/>
        </p:nvPicPr>
        <p:blipFill>
          <a:blip r:embed="rId3"/>
          <a:stretch>
            <a:fillRect/>
          </a:stretch>
        </p:blipFill>
        <p:spPr>
          <a:xfrm>
            <a:off x="9643658" y="1751845"/>
            <a:ext cx="4672715" cy="3866841"/>
          </a:xfrm>
          <a:prstGeom prst="rect">
            <a:avLst/>
          </a:prstGeom>
        </p:spPr>
      </p:pic>
      <p:sp>
        <p:nvSpPr>
          <p:cNvPr id="4" name="Rectangle 3"/>
          <p:cNvSpPr/>
          <p:nvPr/>
        </p:nvSpPr>
        <p:spPr>
          <a:xfrm>
            <a:off x="9643658" y="6396335"/>
            <a:ext cx="3501844" cy="461665"/>
          </a:xfrm>
          <a:prstGeom prst="rect">
            <a:avLst/>
          </a:prstGeom>
        </p:spPr>
        <p:txBody>
          <a:bodyPr wrap="square">
            <a:spAutoFit/>
          </a:bodyPr>
          <a:lstStyle/>
          <a:p>
            <a:pPr algn="ctr"/>
            <a:r>
              <a:rPr lang="en-US" sz="1200" b="1" i="1" dirty="0">
                <a:latin typeface="Arial" panose="020B0604020202020204" pitchFamily="34" charset="0"/>
                <a:cs typeface="Arial" panose="020B0604020202020204" pitchFamily="34" charset="0"/>
              </a:rPr>
              <a:t>http://www.kleanindustries.com/i/photos/news%20&amp;%20events/redmap3289_12dec07.jpg</a:t>
            </a:r>
          </a:p>
        </p:txBody>
      </p:sp>
    </p:spTree>
    <p:extLst>
      <p:ext uri="{BB962C8B-B14F-4D97-AF65-F5344CB8AC3E}">
        <p14:creationId xmlns:p14="http://schemas.microsoft.com/office/powerpoint/2010/main" val="8024625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7523" name="Rectangle 3"/>
          <p:cNvSpPr>
            <a:spLocks noChangeArrowheads="1"/>
          </p:cNvSpPr>
          <p:nvPr/>
        </p:nvSpPr>
        <p:spPr bwMode="auto">
          <a:xfrm>
            <a:off x="0" y="674689"/>
            <a:ext cx="9144000" cy="3351212"/>
          </a:xfrm>
          <a:prstGeom prst="rect">
            <a:avLst/>
          </a:prstGeom>
          <a:gradFill rotWithShape="0">
            <a:gsLst>
              <a:gs pos="0">
                <a:srgbClr val="CCFFFF"/>
              </a:gs>
              <a:gs pos="100000">
                <a:srgbClr val="CCFFFF">
                  <a:gamma/>
                  <a:tint val="36471"/>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1600" smtClean="0">
              <a:solidFill>
                <a:srgbClr val="000000"/>
              </a:solidFill>
              <a:latin typeface="Arial" charset="0"/>
            </a:endParaRPr>
          </a:p>
        </p:txBody>
      </p:sp>
      <p:sp>
        <p:nvSpPr>
          <p:cNvPr id="107524" name="Rectangle 4"/>
          <p:cNvSpPr>
            <a:spLocks noChangeArrowheads="1"/>
          </p:cNvSpPr>
          <p:nvPr/>
        </p:nvSpPr>
        <p:spPr bwMode="auto">
          <a:xfrm>
            <a:off x="609600" y="1054100"/>
            <a:ext cx="4471988" cy="762000"/>
          </a:xfrm>
          <a:prstGeom prst="rect">
            <a:avLst/>
          </a:prstGeom>
          <a:solidFill>
            <a:srgbClr val="EAFEFD"/>
          </a:solidFill>
          <a:ln w="25400">
            <a:solidFill>
              <a:srgbClr val="00005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altLang="en-US" sz="2400" b="1" smtClean="0">
                <a:solidFill>
                  <a:srgbClr val="000066"/>
                </a:solidFill>
                <a:latin typeface="Arial" charset="0"/>
              </a:rPr>
              <a:t>Atmospheric CO</a:t>
            </a:r>
            <a:r>
              <a:rPr lang="en-US" altLang="en-US" sz="2400" b="1" baseline="-25000" smtClean="0">
                <a:solidFill>
                  <a:srgbClr val="000066"/>
                </a:solidFill>
                <a:latin typeface="Arial" charset="0"/>
              </a:rPr>
              <a:t>2</a:t>
            </a:r>
            <a:endParaRPr lang="en-US" altLang="en-US" sz="2400" b="1" smtClean="0">
              <a:solidFill>
                <a:srgbClr val="000066"/>
              </a:solidFill>
              <a:latin typeface="Arial" charset="0"/>
            </a:endParaRPr>
          </a:p>
        </p:txBody>
      </p:sp>
      <p:sp>
        <p:nvSpPr>
          <p:cNvPr id="107525" name="Rectangle 5"/>
          <p:cNvSpPr>
            <a:spLocks noChangeArrowheads="1"/>
          </p:cNvSpPr>
          <p:nvPr/>
        </p:nvSpPr>
        <p:spPr bwMode="auto">
          <a:xfrm>
            <a:off x="0" y="3721101"/>
            <a:ext cx="9144000" cy="1336675"/>
          </a:xfrm>
          <a:prstGeom prst="rect">
            <a:avLst/>
          </a:prstGeom>
          <a:gradFill rotWithShape="0">
            <a:gsLst>
              <a:gs pos="0">
                <a:srgbClr val="669900"/>
              </a:gs>
              <a:gs pos="100000">
                <a:srgbClr val="996633"/>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1600" smtClean="0">
              <a:solidFill>
                <a:srgbClr val="000000"/>
              </a:solidFill>
              <a:latin typeface="Arial" charset="0"/>
            </a:endParaRPr>
          </a:p>
        </p:txBody>
      </p:sp>
      <p:sp>
        <p:nvSpPr>
          <p:cNvPr id="107526" name="Rectangle 6"/>
          <p:cNvSpPr>
            <a:spLocks noChangeArrowheads="1"/>
          </p:cNvSpPr>
          <p:nvPr/>
        </p:nvSpPr>
        <p:spPr bwMode="auto">
          <a:xfrm>
            <a:off x="0" y="5057776"/>
            <a:ext cx="9144000" cy="1254125"/>
          </a:xfrm>
          <a:prstGeom prst="rect">
            <a:avLst/>
          </a:prstGeom>
          <a:gradFill rotWithShape="0">
            <a:gsLst>
              <a:gs pos="0">
                <a:srgbClr val="996633"/>
              </a:gs>
              <a:gs pos="100000">
                <a:srgbClr val="996633">
                  <a:gamma/>
                  <a:shade val="39216"/>
                  <a:invGamma/>
                </a:srgbClr>
              </a:gs>
            </a:gsLst>
            <a:lin ang="5400000" scaled="1"/>
          </a:gradFill>
          <a:ln>
            <a:noFill/>
          </a:ln>
          <a:effectLst/>
          <a:extLst>
            <a:ext uri="{91240B29-F687-4F45-9708-019B960494DF}">
              <a14:hiddenLine xmlns:a14="http://schemas.microsoft.com/office/drawing/2010/main" w="12700">
                <a:solidFill>
                  <a:srgbClr val="9966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1600" smtClean="0">
              <a:solidFill>
                <a:srgbClr val="000000"/>
              </a:solidFill>
              <a:latin typeface="Arial" charset="0"/>
            </a:endParaRPr>
          </a:p>
        </p:txBody>
      </p:sp>
      <p:sp>
        <p:nvSpPr>
          <p:cNvPr id="107527" name="Rectangle 7"/>
          <p:cNvSpPr>
            <a:spLocks noChangeArrowheads="1"/>
          </p:cNvSpPr>
          <p:nvPr/>
        </p:nvSpPr>
        <p:spPr bwMode="auto">
          <a:xfrm>
            <a:off x="5924550" y="1054100"/>
            <a:ext cx="2813050" cy="762000"/>
          </a:xfrm>
          <a:prstGeom prst="rect">
            <a:avLst/>
          </a:prstGeom>
          <a:solidFill>
            <a:srgbClr val="EAFEFD"/>
          </a:solidFill>
          <a:ln w="25400">
            <a:solidFill>
              <a:srgbClr val="00005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altLang="en-US" sz="2400" b="1" smtClean="0">
                <a:solidFill>
                  <a:srgbClr val="000066"/>
                </a:solidFill>
                <a:latin typeface="Arial" charset="0"/>
              </a:rPr>
              <a:t>Atmospheric CH</a:t>
            </a:r>
            <a:r>
              <a:rPr lang="en-US" altLang="en-US" sz="2400" b="1" baseline="-25000" smtClean="0">
                <a:solidFill>
                  <a:srgbClr val="000066"/>
                </a:solidFill>
                <a:latin typeface="Arial" charset="0"/>
              </a:rPr>
              <a:t>4</a:t>
            </a:r>
            <a:endParaRPr lang="en-US" altLang="en-US" sz="2400" b="1" smtClean="0">
              <a:solidFill>
                <a:srgbClr val="000066"/>
              </a:solidFill>
              <a:latin typeface="Arial" charset="0"/>
            </a:endParaRPr>
          </a:p>
        </p:txBody>
      </p:sp>
      <p:sp>
        <p:nvSpPr>
          <p:cNvPr id="107528" name="Line 8"/>
          <p:cNvSpPr>
            <a:spLocks noChangeShapeType="1"/>
          </p:cNvSpPr>
          <p:nvPr/>
        </p:nvSpPr>
        <p:spPr bwMode="auto">
          <a:xfrm flipV="1">
            <a:off x="7486650" y="1816100"/>
            <a:ext cx="0" cy="781051"/>
          </a:xfrm>
          <a:prstGeom prst="line">
            <a:avLst/>
          </a:prstGeom>
          <a:noFill/>
          <a:ln w="25400">
            <a:solidFill>
              <a:srgbClr val="00005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endParaRPr>
          </a:p>
        </p:txBody>
      </p:sp>
      <p:sp>
        <p:nvSpPr>
          <p:cNvPr id="107529" name="Text Box 9"/>
          <p:cNvSpPr txBox="1">
            <a:spLocks noChangeArrowheads="1"/>
          </p:cNvSpPr>
          <p:nvPr/>
        </p:nvSpPr>
        <p:spPr bwMode="auto">
          <a:xfrm>
            <a:off x="460375" y="3735389"/>
            <a:ext cx="3898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smtClean="0">
                <a:solidFill>
                  <a:srgbClr val="FFFFCC"/>
                </a:solidFill>
                <a:latin typeface="Arial" charset="0"/>
              </a:rPr>
              <a:t>P</a:t>
            </a:r>
          </a:p>
        </p:txBody>
      </p:sp>
      <p:sp>
        <p:nvSpPr>
          <p:cNvPr id="107530" name="Text Box 10"/>
          <p:cNvSpPr txBox="1">
            <a:spLocks noChangeArrowheads="1"/>
          </p:cNvSpPr>
          <p:nvPr/>
        </p:nvSpPr>
        <p:spPr bwMode="auto">
          <a:xfrm>
            <a:off x="460375" y="4397376"/>
            <a:ext cx="3898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smtClean="0">
                <a:solidFill>
                  <a:srgbClr val="FFFFCC"/>
                </a:solidFill>
                <a:latin typeface="Arial" charset="0"/>
              </a:rPr>
              <a:t>E</a:t>
            </a:r>
          </a:p>
        </p:txBody>
      </p:sp>
      <p:sp>
        <p:nvSpPr>
          <p:cNvPr id="107531" name="Text Box 11"/>
          <p:cNvSpPr txBox="1">
            <a:spLocks noChangeArrowheads="1"/>
          </p:cNvSpPr>
          <p:nvPr/>
        </p:nvSpPr>
        <p:spPr bwMode="auto">
          <a:xfrm>
            <a:off x="460376" y="5057776"/>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smtClean="0">
                <a:solidFill>
                  <a:srgbClr val="FFFFCC"/>
                </a:solidFill>
                <a:latin typeface="Arial" charset="0"/>
              </a:rPr>
              <a:t>A</a:t>
            </a:r>
          </a:p>
        </p:txBody>
      </p:sp>
      <p:sp>
        <p:nvSpPr>
          <p:cNvPr id="107532" name="Text Box 12"/>
          <p:cNvSpPr txBox="1">
            <a:spLocks noChangeArrowheads="1"/>
          </p:cNvSpPr>
          <p:nvPr/>
        </p:nvSpPr>
        <p:spPr bwMode="auto">
          <a:xfrm>
            <a:off x="460375" y="5716589"/>
            <a:ext cx="37221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smtClean="0">
                <a:solidFill>
                  <a:srgbClr val="FFFFCC"/>
                </a:solidFill>
                <a:latin typeface="Arial" charset="0"/>
              </a:rPr>
              <a:t>T</a:t>
            </a:r>
          </a:p>
        </p:txBody>
      </p:sp>
      <p:sp>
        <p:nvSpPr>
          <p:cNvPr id="107533" name="Text Box 13"/>
          <p:cNvSpPr txBox="1">
            <a:spLocks noChangeArrowheads="1"/>
          </p:cNvSpPr>
          <p:nvPr/>
        </p:nvSpPr>
        <p:spPr bwMode="auto">
          <a:xfrm>
            <a:off x="2749552" y="4160839"/>
            <a:ext cx="4421403" cy="52322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pPr eaLnBrk="0" fontAlgn="base" hangingPunct="0">
              <a:spcBef>
                <a:spcPct val="0"/>
              </a:spcBef>
              <a:spcAft>
                <a:spcPct val="0"/>
              </a:spcAft>
            </a:pPr>
            <a:r>
              <a:rPr lang="en-US" altLang="en-US" sz="2800" b="1" smtClean="0">
                <a:solidFill>
                  <a:srgbClr val="FFFF00"/>
                </a:solidFill>
                <a:effectLst>
                  <a:outerShdw blurRad="38100" dist="38100" dir="2700000" algn="tl">
                    <a:srgbClr val="FFFFFF"/>
                  </a:outerShdw>
                </a:effectLst>
                <a:latin typeface="Arial" charset="0"/>
              </a:rPr>
              <a:t>Pool = 133,000 g m</a:t>
            </a:r>
            <a:r>
              <a:rPr lang="en-US" altLang="en-US" sz="2800" b="1" baseline="30000" smtClean="0">
                <a:solidFill>
                  <a:srgbClr val="FFFF00"/>
                </a:solidFill>
                <a:effectLst>
                  <a:outerShdw blurRad="38100" dist="38100" dir="2700000" algn="tl">
                    <a:srgbClr val="FFFFFF"/>
                  </a:outerShdw>
                </a:effectLst>
                <a:latin typeface="Arial" charset="0"/>
              </a:rPr>
              <a:t>-2</a:t>
            </a:r>
            <a:r>
              <a:rPr lang="en-US" altLang="en-US" sz="2800" b="1" smtClean="0">
                <a:solidFill>
                  <a:srgbClr val="FFFF00"/>
                </a:solidFill>
                <a:effectLst>
                  <a:outerShdw blurRad="38100" dist="38100" dir="2700000" algn="tl">
                    <a:srgbClr val="FFFFFF"/>
                  </a:outerShdw>
                </a:effectLst>
                <a:latin typeface="Arial" charset="0"/>
              </a:rPr>
              <a:t> of C</a:t>
            </a:r>
            <a:endParaRPr lang="en-US" altLang="en-US" sz="2800" smtClean="0">
              <a:solidFill>
                <a:srgbClr val="FFFF00"/>
              </a:solidFill>
              <a:effectLst>
                <a:outerShdw blurRad="38100" dist="38100" dir="2700000" algn="tl">
                  <a:srgbClr val="FFFFFF"/>
                </a:outerShdw>
              </a:effectLst>
              <a:latin typeface="Arial" charset="0"/>
            </a:endParaRPr>
          </a:p>
        </p:txBody>
      </p:sp>
      <p:sp>
        <p:nvSpPr>
          <p:cNvPr id="107534" name="Text Box 14"/>
          <p:cNvSpPr txBox="1">
            <a:spLocks noChangeArrowheads="1"/>
          </p:cNvSpPr>
          <p:nvPr/>
        </p:nvSpPr>
        <p:spPr bwMode="auto">
          <a:xfrm>
            <a:off x="6143967" y="2447926"/>
            <a:ext cx="2686954"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2600" b="1" smtClean="0">
                <a:solidFill>
                  <a:srgbClr val="FFFF00"/>
                </a:solidFill>
                <a:effectLst>
                  <a:outerShdw blurRad="38100" dist="38100" dir="2700000" algn="tl">
                    <a:srgbClr val="FFFFFF"/>
                  </a:outerShdw>
                </a:effectLst>
                <a:latin typeface="Arial" charset="0"/>
              </a:rPr>
              <a:t> </a:t>
            </a:r>
            <a:r>
              <a:rPr lang="en-US" altLang="en-US" sz="2600" b="1" smtClean="0">
                <a:solidFill>
                  <a:srgbClr val="000050"/>
                </a:solidFill>
                <a:latin typeface="Arial" charset="0"/>
              </a:rPr>
              <a:t>Decomposition</a:t>
            </a:r>
          </a:p>
          <a:p>
            <a:pPr algn="ctr" eaLnBrk="0" fontAlgn="base" hangingPunct="0">
              <a:spcBef>
                <a:spcPct val="0"/>
              </a:spcBef>
              <a:spcAft>
                <a:spcPct val="0"/>
              </a:spcAft>
            </a:pPr>
            <a:r>
              <a:rPr lang="en-US" altLang="en-US" sz="2600" b="1" smtClean="0">
                <a:solidFill>
                  <a:srgbClr val="000050"/>
                </a:solidFill>
                <a:latin typeface="Arial" charset="0"/>
              </a:rPr>
              <a:t> 0.14 g m</a:t>
            </a:r>
            <a:r>
              <a:rPr lang="en-US" altLang="en-US" sz="2600" b="1" baseline="30000" smtClean="0">
                <a:solidFill>
                  <a:srgbClr val="000050"/>
                </a:solidFill>
                <a:latin typeface="Arial" charset="0"/>
              </a:rPr>
              <a:t>-2</a:t>
            </a:r>
            <a:r>
              <a:rPr lang="en-US" altLang="en-US" sz="2600" b="1" smtClean="0">
                <a:solidFill>
                  <a:srgbClr val="000050"/>
                </a:solidFill>
                <a:latin typeface="Arial" charset="0"/>
              </a:rPr>
              <a:t> yr</a:t>
            </a:r>
            <a:r>
              <a:rPr lang="en-US" altLang="en-US" sz="2600" b="1" baseline="30000" smtClean="0">
                <a:solidFill>
                  <a:srgbClr val="000050"/>
                </a:solidFill>
                <a:latin typeface="Arial" charset="0"/>
              </a:rPr>
              <a:t>-1</a:t>
            </a:r>
            <a:endParaRPr lang="en-US" altLang="en-US" sz="2600" smtClean="0">
              <a:solidFill>
                <a:srgbClr val="000050"/>
              </a:solidFill>
              <a:effectLst>
                <a:outerShdw blurRad="38100" dist="38100" dir="2700000" algn="tl">
                  <a:srgbClr val="FFFFFF"/>
                </a:outerShdw>
              </a:effectLst>
              <a:latin typeface="Arial" charset="0"/>
            </a:endParaRPr>
          </a:p>
        </p:txBody>
      </p:sp>
      <p:sp>
        <p:nvSpPr>
          <p:cNvPr id="107535" name="Text Box 15"/>
          <p:cNvSpPr txBox="1">
            <a:spLocks noChangeArrowheads="1"/>
          </p:cNvSpPr>
          <p:nvPr/>
        </p:nvSpPr>
        <p:spPr bwMode="auto">
          <a:xfrm>
            <a:off x="510520" y="2447926"/>
            <a:ext cx="2565125"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2600" b="1" smtClean="0">
                <a:solidFill>
                  <a:srgbClr val="FFFF00"/>
                </a:solidFill>
                <a:effectLst>
                  <a:outerShdw blurRad="38100" dist="38100" dir="2700000" algn="tl">
                    <a:srgbClr val="FFFFFF"/>
                  </a:outerShdw>
                </a:effectLst>
                <a:latin typeface="Arial" charset="0"/>
              </a:rPr>
              <a:t> </a:t>
            </a:r>
            <a:r>
              <a:rPr lang="en-US" altLang="en-US" sz="2600" b="1" smtClean="0">
                <a:solidFill>
                  <a:srgbClr val="000066"/>
                </a:solidFill>
                <a:latin typeface="Arial" charset="0"/>
              </a:rPr>
              <a:t>NPP</a:t>
            </a:r>
          </a:p>
          <a:p>
            <a:pPr algn="ctr" eaLnBrk="0" fontAlgn="base" hangingPunct="0">
              <a:spcBef>
                <a:spcPct val="0"/>
              </a:spcBef>
              <a:spcAft>
                <a:spcPct val="0"/>
              </a:spcAft>
            </a:pPr>
            <a:r>
              <a:rPr lang="en-US" altLang="en-US" sz="2600" b="1" smtClean="0">
                <a:solidFill>
                  <a:srgbClr val="000066"/>
                </a:solidFill>
                <a:latin typeface="Arial" charset="0"/>
              </a:rPr>
              <a:t>307 g C m</a:t>
            </a:r>
            <a:r>
              <a:rPr lang="en-US" altLang="en-US" sz="2600" b="1" baseline="30000" smtClean="0">
                <a:solidFill>
                  <a:srgbClr val="000066"/>
                </a:solidFill>
                <a:latin typeface="Arial" charset="0"/>
              </a:rPr>
              <a:t>-2</a:t>
            </a:r>
            <a:r>
              <a:rPr lang="en-US" altLang="en-US" sz="2600" b="1" smtClean="0">
                <a:solidFill>
                  <a:srgbClr val="000066"/>
                </a:solidFill>
                <a:latin typeface="Arial" charset="0"/>
              </a:rPr>
              <a:t> yr</a:t>
            </a:r>
            <a:r>
              <a:rPr lang="en-US" altLang="en-US" sz="2600" b="1" baseline="30000" smtClean="0">
                <a:solidFill>
                  <a:srgbClr val="000066"/>
                </a:solidFill>
                <a:latin typeface="Arial" charset="0"/>
              </a:rPr>
              <a:t>-1</a:t>
            </a:r>
            <a:endParaRPr lang="en-US" altLang="en-US" sz="2600" smtClean="0">
              <a:solidFill>
                <a:srgbClr val="000066"/>
              </a:solidFill>
              <a:effectLst>
                <a:outerShdw blurRad="38100" dist="38100" dir="2700000" algn="tl">
                  <a:srgbClr val="FFFFFF"/>
                </a:outerShdw>
              </a:effectLst>
              <a:latin typeface="Arial" charset="0"/>
            </a:endParaRPr>
          </a:p>
        </p:txBody>
      </p:sp>
      <p:sp>
        <p:nvSpPr>
          <p:cNvPr id="107536" name="Text Box 16"/>
          <p:cNvSpPr txBox="1">
            <a:spLocks noChangeArrowheads="1"/>
          </p:cNvSpPr>
          <p:nvPr/>
        </p:nvSpPr>
        <p:spPr bwMode="auto">
          <a:xfrm>
            <a:off x="3276600" y="2447926"/>
            <a:ext cx="2686954"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600" b="1" smtClean="0">
                <a:solidFill>
                  <a:srgbClr val="FFFF00"/>
                </a:solidFill>
                <a:effectLst>
                  <a:outerShdw blurRad="38100" dist="38100" dir="2700000" algn="tl">
                    <a:srgbClr val="FFFFFF"/>
                  </a:outerShdw>
                </a:effectLst>
                <a:latin typeface="Arial" charset="0"/>
              </a:rPr>
              <a:t> </a:t>
            </a:r>
            <a:r>
              <a:rPr lang="en-US" altLang="en-US" sz="2600" b="1" smtClean="0">
                <a:solidFill>
                  <a:srgbClr val="000050"/>
                </a:solidFill>
                <a:latin typeface="Arial" charset="0"/>
              </a:rPr>
              <a:t>Decomposition</a:t>
            </a:r>
          </a:p>
          <a:p>
            <a:pPr eaLnBrk="0" fontAlgn="base" hangingPunct="0">
              <a:spcBef>
                <a:spcPct val="0"/>
              </a:spcBef>
              <a:spcAft>
                <a:spcPct val="0"/>
              </a:spcAft>
            </a:pPr>
            <a:r>
              <a:rPr lang="en-US" altLang="en-US" sz="2600" b="1" smtClean="0">
                <a:solidFill>
                  <a:srgbClr val="000050"/>
                </a:solidFill>
                <a:latin typeface="Arial" charset="0"/>
              </a:rPr>
              <a:t> 284 g C m</a:t>
            </a:r>
            <a:r>
              <a:rPr lang="en-US" altLang="en-US" sz="2600" b="1" baseline="30000" smtClean="0">
                <a:solidFill>
                  <a:srgbClr val="000050"/>
                </a:solidFill>
                <a:latin typeface="Arial" charset="0"/>
              </a:rPr>
              <a:t>-2</a:t>
            </a:r>
            <a:r>
              <a:rPr lang="en-US" altLang="en-US" sz="2600" b="1" smtClean="0">
                <a:solidFill>
                  <a:srgbClr val="000050"/>
                </a:solidFill>
                <a:latin typeface="Arial" charset="0"/>
              </a:rPr>
              <a:t> yr</a:t>
            </a:r>
            <a:r>
              <a:rPr lang="en-US" altLang="en-US" sz="2600" b="1" baseline="30000" smtClean="0">
                <a:solidFill>
                  <a:srgbClr val="000050"/>
                </a:solidFill>
                <a:latin typeface="Arial" charset="0"/>
              </a:rPr>
              <a:t>-1</a:t>
            </a:r>
            <a:endParaRPr lang="en-US" altLang="en-US" sz="2600" smtClean="0">
              <a:solidFill>
                <a:srgbClr val="000050"/>
              </a:solidFill>
              <a:latin typeface="Arial" charset="0"/>
            </a:endParaRPr>
          </a:p>
        </p:txBody>
      </p:sp>
      <p:sp>
        <p:nvSpPr>
          <p:cNvPr id="107537" name="Text Box 17"/>
          <p:cNvSpPr txBox="1">
            <a:spLocks noChangeArrowheads="1"/>
          </p:cNvSpPr>
          <p:nvPr/>
        </p:nvSpPr>
        <p:spPr bwMode="auto">
          <a:xfrm>
            <a:off x="685800" y="65088"/>
            <a:ext cx="795076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b="1" smtClean="0">
                <a:solidFill>
                  <a:srgbClr val="FFFF00"/>
                </a:solidFill>
                <a:latin typeface="Arial" charset="0"/>
              </a:rPr>
              <a:t>The  Average  Global   m</a:t>
            </a:r>
            <a:r>
              <a:rPr lang="en-US" altLang="en-US" sz="2800" b="1" baseline="30000" smtClean="0">
                <a:solidFill>
                  <a:srgbClr val="FFFF00"/>
                </a:solidFill>
                <a:latin typeface="Arial" charset="0"/>
              </a:rPr>
              <a:t>2</a:t>
            </a:r>
            <a:r>
              <a:rPr lang="en-US" altLang="en-US" sz="2800" b="1" smtClean="0">
                <a:solidFill>
                  <a:srgbClr val="FFFF00"/>
                </a:solidFill>
                <a:latin typeface="Arial" charset="0"/>
              </a:rPr>
              <a:t>  of  Peatland  Today</a:t>
            </a:r>
          </a:p>
        </p:txBody>
      </p:sp>
      <p:sp>
        <p:nvSpPr>
          <p:cNvPr id="107538" name="Line 18"/>
          <p:cNvSpPr>
            <a:spLocks noChangeShapeType="1"/>
          </p:cNvSpPr>
          <p:nvPr/>
        </p:nvSpPr>
        <p:spPr bwMode="auto">
          <a:xfrm flipV="1">
            <a:off x="4324350" y="1819275"/>
            <a:ext cx="0" cy="781051"/>
          </a:xfrm>
          <a:prstGeom prst="line">
            <a:avLst/>
          </a:prstGeom>
          <a:noFill/>
          <a:ln w="25400">
            <a:solidFill>
              <a:srgbClr val="00005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endParaRPr>
          </a:p>
        </p:txBody>
      </p:sp>
      <p:sp>
        <p:nvSpPr>
          <p:cNvPr id="107539" name="Line 19"/>
          <p:cNvSpPr>
            <a:spLocks noChangeShapeType="1"/>
          </p:cNvSpPr>
          <p:nvPr/>
        </p:nvSpPr>
        <p:spPr bwMode="auto">
          <a:xfrm flipV="1">
            <a:off x="1792288" y="1689100"/>
            <a:ext cx="0" cy="787400"/>
          </a:xfrm>
          <a:prstGeom prst="line">
            <a:avLst/>
          </a:prstGeom>
          <a:noFill/>
          <a:ln w="25400">
            <a:solidFill>
              <a:srgbClr val="000050"/>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endParaRPr>
          </a:p>
        </p:txBody>
      </p:sp>
      <p:sp>
        <p:nvSpPr>
          <p:cNvPr id="107540" name="Line 20"/>
          <p:cNvSpPr>
            <a:spLocks noChangeShapeType="1"/>
          </p:cNvSpPr>
          <p:nvPr/>
        </p:nvSpPr>
        <p:spPr bwMode="auto">
          <a:xfrm flipV="1">
            <a:off x="7486650" y="3333751"/>
            <a:ext cx="0" cy="893763"/>
          </a:xfrm>
          <a:prstGeom prst="line">
            <a:avLst/>
          </a:prstGeom>
          <a:noFill/>
          <a:ln w="25400">
            <a:solidFill>
              <a:srgbClr val="000050"/>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endParaRPr>
          </a:p>
        </p:txBody>
      </p:sp>
      <p:sp>
        <p:nvSpPr>
          <p:cNvPr id="107541" name="Line 21"/>
          <p:cNvSpPr>
            <a:spLocks noChangeShapeType="1"/>
          </p:cNvSpPr>
          <p:nvPr/>
        </p:nvSpPr>
        <p:spPr bwMode="auto">
          <a:xfrm flipV="1">
            <a:off x="4324350" y="3335338"/>
            <a:ext cx="0" cy="895351"/>
          </a:xfrm>
          <a:prstGeom prst="line">
            <a:avLst/>
          </a:prstGeom>
          <a:noFill/>
          <a:ln w="25400">
            <a:solidFill>
              <a:srgbClr val="000050"/>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endParaRPr>
          </a:p>
        </p:txBody>
      </p:sp>
      <p:sp>
        <p:nvSpPr>
          <p:cNvPr id="107542" name="Line 22"/>
          <p:cNvSpPr>
            <a:spLocks noChangeShapeType="1"/>
          </p:cNvSpPr>
          <p:nvPr/>
        </p:nvSpPr>
        <p:spPr bwMode="auto">
          <a:xfrm flipV="1">
            <a:off x="1792288" y="3338513"/>
            <a:ext cx="0" cy="893763"/>
          </a:xfrm>
          <a:prstGeom prst="line">
            <a:avLst/>
          </a:prstGeom>
          <a:noFill/>
          <a:ln w="25400">
            <a:solidFill>
              <a:srgbClr val="000050"/>
            </a:solidFill>
            <a:round/>
            <a:headEnd type="stealth"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endParaRPr>
          </a:p>
        </p:txBody>
      </p:sp>
      <p:sp>
        <p:nvSpPr>
          <p:cNvPr id="107543" name="Text Box 23"/>
          <p:cNvSpPr txBox="1">
            <a:spLocks noChangeArrowheads="1"/>
          </p:cNvSpPr>
          <p:nvPr/>
        </p:nvSpPr>
        <p:spPr bwMode="auto">
          <a:xfrm>
            <a:off x="1796760" y="5083175"/>
            <a:ext cx="5444119" cy="95410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pPr algn="ctr" eaLnBrk="0" fontAlgn="base" hangingPunct="0">
              <a:spcBef>
                <a:spcPct val="0"/>
              </a:spcBef>
              <a:spcAft>
                <a:spcPct val="0"/>
              </a:spcAft>
            </a:pPr>
            <a:r>
              <a:rPr lang="en-US" altLang="en-US" sz="2800" b="1" smtClean="0">
                <a:solidFill>
                  <a:srgbClr val="FFFF00"/>
                </a:solidFill>
                <a:effectLst>
                  <a:outerShdw blurRad="38100" dist="38100" dir="2700000" algn="tl">
                    <a:srgbClr val="FFFFFF"/>
                  </a:outerShdw>
                </a:effectLst>
                <a:latin typeface="Arial" charset="0"/>
              </a:rPr>
              <a:t>Accumulating C at 23 g m</a:t>
            </a:r>
            <a:r>
              <a:rPr lang="en-US" altLang="en-US" sz="2800" b="1" baseline="30000" smtClean="0">
                <a:solidFill>
                  <a:srgbClr val="FFFF00"/>
                </a:solidFill>
                <a:effectLst>
                  <a:outerShdw blurRad="38100" dist="38100" dir="2700000" algn="tl">
                    <a:srgbClr val="FFFFFF"/>
                  </a:outerShdw>
                </a:effectLst>
                <a:latin typeface="Arial" charset="0"/>
              </a:rPr>
              <a:t>-2</a:t>
            </a:r>
            <a:r>
              <a:rPr lang="en-US" altLang="en-US" sz="2800" b="1" smtClean="0">
                <a:solidFill>
                  <a:srgbClr val="FFFF00"/>
                </a:solidFill>
                <a:effectLst>
                  <a:outerShdw blurRad="38100" dist="38100" dir="2700000" algn="tl">
                    <a:srgbClr val="FFFFFF"/>
                  </a:outerShdw>
                </a:effectLst>
                <a:latin typeface="Arial" charset="0"/>
              </a:rPr>
              <a:t> yr</a:t>
            </a:r>
            <a:r>
              <a:rPr lang="en-US" altLang="en-US" sz="2800" b="1" baseline="30000" smtClean="0">
                <a:solidFill>
                  <a:srgbClr val="FFFF00"/>
                </a:solidFill>
                <a:effectLst>
                  <a:outerShdw blurRad="38100" dist="38100" dir="2700000" algn="tl">
                    <a:srgbClr val="FFFFFF"/>
                  </a:outerShdw>
                </a:effectLst>
                <a:latin typeface="Arial" charset="0"/>
              </a:rPr>
              <a:t>-1</a:t>
            </a:r>
          </a:p>
          <a:p>
            <a:pPr algn="ctr" eaLnBrk="0" fontAlgn="base" hangingPunct="0">
              <a:spcBef>
                <a:spcPct val="0"/>
              </a:spcBef>
              <a:spcAft>
                <a:spcPct val="0"/>
              </a:spcAft>
            </a:pPr>
            <a:r>
              <a:rPr lang="en-US" altLang="en-US" sz="2800" b="1" smtClean="0">
                <a:solidFill>
                  <a:srgbClr val="FFFF00"/>
                </a:solidFill>
                <a:effectLst>
                  <a:outerShdw blurRad="38100" dist="38100" dir="2700000" algn="tl">
                    <a:srgbClr val="FFFFFF"/>
                  </a:outerShdw>
                </a:effectLst>
                <a:latin typeface="Arial" charset="0"/>
              </a:rPr>
              <a:t>Global sink is 76 Tg yr</a:t>
            </a:r>
            <a:r>
              <a:rPr lang="en-US" altLang="en-US" sz="2800" b="1" baseline="30000" smtClean="0">
                <a:solidFill>
                  <a:srgbClr val="FFFF00"/>
                </a:solidFill>
                <a:effectLst>
                  <a:outerShdw blurRad="38100" dist="38100" dir="2700000" algn="tl">
                    <a:srgbClr val="FFFFFF"/>
                  </a:outerShdw>
                </a:effectLst>
                <a:latin typeface="Arial" charset="0"/>
              </a:rPr>
              <a:t>-1</a:t>
            </a:r>
            <a:endParaRPr lang="en-US" altLang="en-US" sz="3200" b="1" baseline="30000" smtClean="0">
              <a:solidFill>
                <a:srgbClr val="FFFF00"/>
              </a:solidFill>
              <a:effectLst>
                <a:outerShdw blurRad="38100" dist="38100" dir="2700000" algn="tl">
                  <a:srgbClr val="FFFFFF"/>
                </a:outerShdw>
              </a:effectLst>
              <a:latin typeface="Arial" charset="0"/>
            </a:endParaRPr>
          </a:p>
        </p:txBody>
      </p:sp>
      <p:sp>
        <p:nvSpPr>
          <p:cNvPr id="107544" name="Text Box 24"/>
          <p:cNvSpPr txBox="1">
            <a:spLocks noChangeArrowheads="1"/>
          </p:cNvSpPr>
          <p:nvPr/>
        </p:nvSpPr>
        <p:spPr bwMode="auto">
          <a:xfrm>
            <a:off x="4191001" y="6429375"/>
            <a:ext cx="4972836"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200" b="1" i="1" smtClean="0">
                <a:solidFill>
                  <a:srgbClr val="FFFFCC"/>
                </a:solidFill>
                <a:latin typeface="Arial" charset="0"/>
              </a:rPr>
              <a:t>Data from Gorham (1990,1991,1995)</a:t>
            </a:r>
            <a:endParaRPr lang="en-US" altLang="en-US" sz="1600" b="1" i="1" smtClean="0">
              <a:solidFill>
                <a:srgbClr val="FFFFCC"/>
              </a:solidFill>
              <a:latin typeface="Arial" charset="0"/>
            </a:endParaRPr>
          </a:p>
        </p:txBody>
      </p:sp>
      <p:pic>
        <p:nvPicPr>
          <p:cNvPr id="12290" name="Picture 2" descr="http://www.checkmylake.org/assets/image/eville%20gorham.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1075" y="4032253"/>
            <a:ext cx="1830275" cy="2210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68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0" y="0"/>
            <a:ext cx="9144000" cy="914400"/>
          </a:xfrm>
          <a:prstGeom prst="rect">
            <a:avLst/>
          </a:prstGeom>
          <a:solidFill>
            <a:srgbClr val="002060"/>
          </a:solidFill>
          <a:ln>
            <a:noFill/>
          </a:ln>
          <a:effectLst/>
          <a:extLst/>
        </p:spPr>
        <p:txBody>
          <a:bodyPr wrap="none" anchor="ctr"/>
          <a:lstStyle/>
          <a:p>
            <a:endParaRPr lang="en-US"/>
          </a:p>
        </p:txBody>
      </p:sp>
      <p:sp>
        <p:nvSpPr>
          <p:cNvPr id="84995" name="Text Box 3"/>
          <p:cNvSpPr txBox="1">
            <a:spLocks noChangeArrowheads="1"/>
          </p:cNvSpPr>
          <p:nvPr/>
        </p:nvSpPr>
        <p:spPr bwMode="auto">
          <a:xfrm>
            <a:off x="2876550" y="120650"/>
            <a:ext cx="33909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3600" b="1">
                <a:solidFill>
                  <a:srgbClr val="FFFF00"/>
                </a:solidFill>
                <a:latin typeface="Arial" charset="0"/>
              </a:rPr>
              <a:t>DISTURBANCES</a:t>
            </a:r>
          </a:p>
        </p:txBody>
      </p:sp>
      <p:sp>
        <p:nvSpPr>
          <p:cNvPr id="84997" name="Text Box 5"/>
          <p:cNvSpPr txBox="1">
            <a:spLocks noChangeArrowheads="1"/>
          </p:cNvSpPr>
          <p:nvPr/>
        </p:nvSpPr>
        <p:spPr bwMode="auto">
          <a:xfrm>
            <a:off x="2004008" y="5759450"/>
            <a:ext cx="523765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3600" b="1" dirty="0" smtClean="0">
                <a:latin typeface="Arial" charset="0"/>
              </a:rPr>
              <a:t>Oil sands development</a:t>
            </a:r>
            <a:endParaRPr lang="en-US" altLang="en-US" sz="3600" b="1" dirty="0">
              <a:latin typeface="Arial" charset="0"/>
            </a:endParaRPr>
          </a:p>
        </p:txBody>
      </p:sp>
      <p:sp>
        <p:nvSpPr>
          <p:cNvPr id="84998" name="Text Box 6"/>
          <p:cNvSpPr txBox="1">
            <a:spLocks noChangeArrowheads="1"/>
          </p:cNvSpPr>
          <p:nvPr/>
        </p:nvSpPr>
        <p:spPr bwMode="auto">
          <a:xfrm>
            <a:off x="2249523" y="2762250"/>
            <a:ext cx="47466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3600" b="1">
                <a:latin typeface="Arial" charset="0"/>
              </a:rPr>
              <a:t>Permafrost degradation</a:t>
            </a:r>
          </a:p>
        </p:txBody>
      </p:sp>
      <p:sp>
        <p:nvSpPr>
          <p:cNvPr id="84999" name="Text Box 7"/>
          <p:cNvSpPr txBox="1">
            <a:spLocks noChangeArrowheads="1"/>
          </p:cNvSpPr>
          <p:nvPr/>
        </p:nvSpPr>
        <p:spPr bwMode="auto">
          <a:xfrm>
            <a:off x="3084839" y="3511550"/>
            <a:ext cx="307599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3600" b="1">
                <a:latin typeface="Arial" charset="0"/>
              </a:rPr>
              <a:t>Peat extraction</a:t>
            </a:r>
          </a:p>
        </p:txBody>
      </p:sp>
      <p:sp>
        <p:nvSpPr>
          <p:cNvPr id="85000" name="Text Box 8"/>
          <p:cNvSpPr txBox="1">
            <a:spLocks noChangeArrowheads="1"/>
          </p:cNvSpPr>
          <p:nvPr/>
        </p:nvSpPr>
        <p:spPr bwMode="auto">
          <a:xfrm>
            <a:off x="4107113" y="5010150"/>
            <a:ext cx="103144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3600" b="1" dirty="0" smtClean="0">
                <a:latin typeface="Arial" charset="0"/>
              </a:rPr>
              <a:t>Fire</a:t>
            </a:r>
            <a:endParaRPr lang="en-US" altLang="en-US" sz="3600" b="1" dirty="0">
              <a:latin typeface="Arial" charset="0"/>
            </a:endParaRPr>
          </a:p>
        </p:txBody>
      </p:sp>
      <p:sp>
        <p:nvSpPr>
          <p:cNvPr id="85001" name="Text Box 9"/>
          <p:cNvSpPr txBox="1">
            <a:spLocks noChangeArrowheads="1"/>
          </p:cNvSpPr>
          <p:nvPr/>
        </p:nvSpPr>
        <p:spPr bwMode="auto">
          <a:xfrm>
            <a:off x="3073551" y="4260850"/>
            <a:ext cx="3098569"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3600" b="1">
                <a:latin typeface="Arial" charset="0"/>
              </a:rPr>
              <a:t>Dams/Flooding</a:t>
            </a:r>
          </a:p>
        </p:txBody>
      </p:sp>
      <p:sp>
        <p:nvSpPr>
          <p:cNvPr id="85003" name="Text Box 11"/>
          <p:cNvSpPr txBox="1">
            <a:spLocks noChangeArrowheads="1"/>
          </p:cNvSpPr>
          <p:nvPr/>
        </p:nvSpPr>
        <p:spPr bwMode="auto">
          <a:xfrm>
            <a:off x="2068548" y="2012950"/>
            <a:ext cx="51085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3600" b="1" dirty="0">
                <a:latin typeface="Arial" charset="0"/>
              </a:rPr>
              <a:t>Conversion to agriculture</a:t>
            </a:r>
          </a:p>
        </p:txBody>
      </p:sp>
      <p:sp>
        <p:nvSpPr>
          <p:cNvPr id="85004" name="Text Box 12"/>
          <p:cNvSpPr txBox="1">
            <a:spLocks noChangeArrowheads="1"/>
          </p:cNvSpPr>
          <p:nvPr/>
        </p:nvSpPr>
        <p:spPr bwMode="auto">
          <a:xfrm>
            <a:off x="2362079" y="1263650"/>
            <a:ext cx="45215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3600" b="1">
                <a:latin typeface="Arial" charset="0"/>
              </a:rPr>
              <a:t>Conversion to forestry</a:t>
            </a:r>
          </a:p>
        </p:txBody>
      </p:sp>
    </p:spTree>
    <p:extLst>
      <p:ext uri="{BB962C8B-B14F-4D97-AF65-F5344CB8AC3E}">
        <p14:creationId xmlns:p14="http://schemas.microsoft.com/office/powerpoint/2010/main" val="32596007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7986" name="Group 2"/>
          <p:cNvGrpSpPr>
            <a:grpSpLocks/>
          </p:cNvGrpSpPr>
          <p:nvPr/>
        </p:nvGrpSpPr>
        <p:grpSpPr bwMode="auto">
          <a:xfrm>
            <a:off x="0" y="-15875"/>
            <a:ext cx="9144000" cy="6889750"/>
            <a:chOff x="0" y="-10"/>
            <a:chExt cx="5760" cy="4340"/>
          </a:xfrm>
        </p:grpSpPr>
        <p:pic>
          <p:nvPicPr>
            <p:cNvPr id="297987" name="Picture 3" descr="RI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
              <a:ext cx="5760" cy="4340"/>
            </a:xfrm>
            <a:prstGeom prst="rect">
              <a:avLst/>
            </a:prstGeom>
            <a:noFill/>
            <a:extLst>
              <a:ext uri="{909E8E84-426E-40DD-AFC4-6F175D3DCCD1}">
                <a14:hiddenFill xmlns:a14="http://schemas.microsoft.com/office/drawing/2010/main">
                  <a:solidFill>
                    <a:srgbClr val="FFFFFF"/>
                  </a:solidFill>
                </a14:hiddenFill>
              </a:ext>
            </a:extLst>
          </p:spPr>
        </p:pic>
        <p:sp>
          <p:nvSpPr>
            <p:cNvPr id="297988" name="Rectangle 4"/>
            <p:cNvSpPr>
              <a:spLocks noChangeArrowheads="1"/>
            </p:cNvSpPr>
            <p:nvPr/>
          </p:nvSpPr>
          <p:spPr bwMode="auto">
            <a:xfrm>
              <a:off x="3264" y="4013"/>
              <a:ext cx="2367"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000" b="1" i="1" smtClean="0">
                  <a:solidFill>
                    <a:srgbClr val="FFFFFF"/>
                  </a:solidFill>
                  <a:latin typeface="Arial" panose="020B0604020202020204" pitchFamily="34" charset="0"/>
                </a:rPr>
                <a:t>http://nofc.forestry.ca/fire/frn/</a:t>
              </a:r>
            </a:p>
          </p:txBody>
        </p:sp>
        <p:sp>
          <p:nvSpPr>
            <p:cNvPr id="297989" name="Rectangle 5"/>
            <p:cNvSpPr>
              <a:spLocks noChangeArrowheads="1"/>
            </p:cNvSpPr>
            <p:nvPr/>
          </p:nvSpPr>
          <p:spPr bwMode="auto">
            <a:xfrm>
              <a:off x="0" y="-10"/>
              <a:ext cx="5760" cy="528"/>
            </a:xfrm>
            <a:prstGeom prst="rect">
              <a:avLst/>
            </a:prstGeom>
            <a:solidFill>
              <a:srgbClr val="00206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2400" smtClean="0">
                <a:solidFill>
                  <a:srgbClr val="000000"/>
                </a:solidFill>
              </a:endParaRPr>
            </a:p>
          </p:txBody>
        </p:sp>
        <p:sp>
          <p:nvSpPr>
            <p:cNvPr id="297990" name="Text Box 6"/>
            <p:cNvSpPr txBox="1">
              <a:spLocks noChangeArrowheads="1"/>
            </p:cNvSpPr>
            <p:nvPr/>
          </p:nvSpPr>
          <p:spPr bwMode="auto">
            <a:xfrm>
              <a:off x="1088" y="64"/>
              <a:ext cx="3461"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3600" b="1" dirty="0" smtClean="0">
                  <a:solidFill>
                    <a:srgbClr val="FFFF00"/>
                  </a:solidFill>
                  <a:latin typeface="Arial" panose="020B0604020202020204" pitchFamily="34" charset="0"/>
                </a:rPr>
                <a:t>Fire in the Boreal Forest</a:t>
              </a:r>
            </a:p>
          </p:txBody>
        </p:sp>
      </p:grpSp>
    </p:spTree>
    <p:extLst>
      <p:ext uri="{BB962C8B-B14F-4D97-AF65-F5344CB8AC3E}">
        <p14:creationId xmlns:p14="http://schemas.microsoft.com/office/powerpoint/2010/main" val="22024743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descr="\\artscistore.vuad.villanova.edu\users\rwieder\My Pictures\May 9 2012\5-9-2012\DSC0009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42307005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7"/>
          <p:cNvSpPr txBox="1">
            <a:spLocks noChangeArrowheads="1"/>
          </p:cNvSpPr>
          <p:nvPr/>
        </p:nvSpPr>
        <p:spPr bwMode="auto">
          <a:xfrm>
            <a:off x="6858000" y="6491288"/>
            <a:ext cx="21595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i="1">
                <a:solidFill>
                  <a:srgbClr val="FFFFFF"/>
                </a:solidFill>
              </a:rPr>
              <a:t>From Google maps</a:t>
            </a:r>
          </a:p>
        </p:txBody>
      </p:sp>
      <p:pic>
        <p:nvPicPr>
          <p:cNvPr id="7373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0" y="1"/>
            <a:ext cx="10250886" cy="6860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6" descr="Go to www.shell.com">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4746" y="5342455"/>
            <a:ext cx="14478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59080"/>
            <a:ext cx="1828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11" descr="http://www.longlake.ca/images/wbealogo1.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9020" y="259080"/>
            <a:ext cx="1676400"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Picture 9" descr="NSF-logo">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5181600"/>
            <a:ext cx="1447800"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8118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7910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633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22258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39665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47385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2" name="Rectangle 4"/>
          <p:cNvSpPr>
            <a:spLocks noChangeArrowheads="1"/>
          </p:cNvSpPr>
          <p:nvPr/>
        </p:nvSpPr>
        <p:spPr bwMode="auto">
          <a:xfrm>
            <a:off x="0" y="0"/>
            <a:ext cx="9144000" cy="838200"/>
          </a:xfrm>
          <a:prstGeom prst="rect">
            <a:avLst/>
          </a:prstGeom>
          <a:solidFill>
            <a:srgbClr val="002060"/>
          </a:solidFill>
          <a:ln>
            <a:noFill/>
          </a:ln>
          <a:effectLst/>
          <a:extLst/>
        </p:spPr>
        <p:txBody>
          <a:bodyPr wrap="none" anchor="ctr"/>
          <a:lstStyle/>
          <a:p>
            <a:pPr algn="ctr" fontAlgn="base">
              <a:spcBef>
                <a:spcPct val="0"/>
              </a:spcBef>
              <a:spcAft>
                <a:spcPct val="0"/>
              </a:spcAft>
            </a:pPr>
            <a:endParaRPr lang="en-US" sz="2400" smtClean="0">
              <a:solidFill>
                <a:srgbClr val="000000"/>
              </a:solidFill>
              <a:latin typeface="Times New Roman" panose="02020603050405020304" pitchFamily="18" charset="0"/>
            </a:endParaRPr>
          </a:p>
        </p:txBody>
      </p:sp>
      <p:sp>
        <p:nvSpPr>
          <p:cNvPr id="258053" name="Text Box 5"/>
          <p:cNvSpPr txBox="1">
            <a:spLocks noChangeArrowheads="1"/>
          </p:cNvSpPr>
          <p:nvPr/>
        </p:nvSpPr>
        <p:spPr bwMode="auto">
          <a:xfrm>
            <a:off x="1358542" y="82550"/>
            <a:ext cx="622048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3600" b="1" dirty="0" err="1" smtClean="0">
                <a:solidFill>
                  <a:srgbClr val="FFFF00"/>
                </a:solidFill>
              </a:rPr>
              <a:t>Chronosequence</a:t>
            </a:r>
            <a:r>
              <a:rPr lang="en-US" sz="3600" b="1" dirty="0" smtClean="0">
                <a:solidFill>
                  <a:srgbClr val="FFFF00"/>
                </a:solidFill>
              </a:rPr>
              <a:t> Approach</a:t>
            </a:r>
          </a:p>
        </p:txBody>
      </p:sp>
      <p:sp>
        <p:nvSpPr>
          <p:cNvPr id="258093" name="Text Box 45"/>
          <p:cNvSpPr txBox="1">
            <a:spLocks noChangeArrowheads="1"/>
          </p:cNvSpPr>
          <p:nvPr/>
        </p:nvSpPr>
        <p:spPr bwMode="auto">
          <a:xfrm>
            <a:off x="852969" y="1495702"/>
            <a:ext cx="7438062"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b="1" dirty="0" smtClean="0">
                <a:solidFill>
                  <a:srgbClr val="000000"/>
                </a:solidFill>
              </a:rPr>
              <a:t>10 </a:t>
            </a:r>
            <a:r>
              <a:rPr lang="en-US" sz="2400" b="1" dirty="0" err="1" smtClean="0">
                <a:solidFill>
                  <a:srgbClr val="000000"/>
                </a:solidFill>
              </a:rPr>
              <a:t>peatland</a:t>
            </a:r>
            <a:r>
              <a:rPr lang="en-US" sz="2400" b="1" dirty="0" smtClean="0">
                <a:solidFill>
                  <a:srgbClr val="000000"/>
                </a:solidFill>
              </a:rPr>
              <a:t> sites, from 1 to 102 years since fire</a:t>
            </a:r>
          </a:p>
          <a:p>
            <a:pPr fontAlgn="base">
              <a:spcBef>
                <a:spcPct val="0"/>
              </a:spcBef>
              <a:spcAft>
                <a:spcPct val="0"/>
              </a:spcAft>
            </a:pPr>
            <a:endParaRPr lang="en-US" sz="2400" b="1" dirty="0" smtClean="0">
              <a:solidFill>
                <a:srgbClr val="000000"/>
              </a:solidFill>
            </a:endParaRPr>
          </a:p>
          <a:p>
            <a:pPr fontAlgn="base">
              <a:spcBef>
                <a:spcPct val="0"/>
              </a:spcBef>
              <a:spcAft>
                <a:spcPct val="0"/>
              </a:spcAft>
            </a:pPr>
            <a:r>
              <a:rPr lang="en-US" sz="2400" b="1" dirty="0" smtClean="0">
                <a:solidFill>
                  <a:srgbClr val="000000"/>
                </a:solidFill>
              </a:rPr>
              <a:t>All bogs in Alberta reasonably accessible by road</a:t>
            </a:r>
          </a:p>
          <a:p>
            <a:pPr fontAlgn="base">
              <a:spcBef>
                <a:spcPct val="0"/>
              </a:spcBef>
              <a:spcAft>
                <a:spcPct val="0"/>
              </a:spcAft>
            </a:pPr>
            <a:endParaRPr lang="en-US" sz="2400" b="1" dirty="0">
              <a:solidFill>
                <a:srgbClr val="000000"/>
              </a:solidFill>
            </a:endParaRPr>
          </a:p>
          <a:p>
            <a:pPr fontAlgn="base">
              <a:spcBef>
                <a:spcPct val="0"/>
              </a:spcBef>
              <a:spcAft>
                <a:spcPct val="0"/>
              </a:spcAft>
            </a:pPr>
            <a:r>
              <a:rPr lang="en-US" sz="2400" b="1" dirty="0" smtClean="0">
                <a:solidFill>
                  <a:srgbClr val="000000"/>
                </a:solidFill>
              </a:rPr>
              <a:t>                               Crow Lake</a:t>
            </a:r>
          </a:p>
          <a:p>
            <a:pPr fontAlgn="base">
              <a:spcBef>
                <a:spcPct val="0"/>
              </a:spcBef>
              <a:spcAft>
                <a:spcPct val="0"/>
              </a:spcAft>
            </a:pPr>
            <a:r>
              <a:rPr lang="en-US" sz="2400" b="1" dirty="0">
                <a:solidFill>
                  <a:srgbClr val="000000"/>
                </a:solidFill>
              </a:rPr>
              <a:t> </a:t>
            </a:r>
            <a:r>
              <a:rPr lang="en-US" sz="2400" b="1" dirty="0" smtClean="0">
                <a:solidFill>
                  <a:srgbClr val="000000"/>
                </a:solidFill>
              </a:rPr>
              <a:t>                         Red Earth Creek</a:t>
            </a:r>
          </a:p>
          <a:p>
            <a:pPr fontAlgn="base">
              <a:spcBef>
                <a:spcPct val="0"/>
              </a:spcBef>
              <a:spcAft>
                <a:spcPct val="0"/>
              </a:spcAft>
            </a:pPr>
            <a:r>
              <a:rPr lang="en-US" sz="2400" b="1" dirty="0">
                <a:solidFill>
                  <a:srgbClr val="000000"/>
                </a:solidFill>
              </a:rPr>
              <a:t> </a:t>
            </a:r>
            <a:r>
              <a:rPr lang="en-US" sz="2400" b="1" dirty="0" smtClean="0">
                <a:solidFill>
                  <a:srgbClr val="000000"/>
                </a:solidFill>
              </a:rPr>
              <a:t>                             Pelican Lake </a:t>
            </a:r>
          </a:p>
          <a:p>
            <a:pPr fontAlgn="base">
              <a:spcBef>
                <a:spcPct val="0"/>
              </a:spcBef>
              <a:spcAft>
                <a:spcPct val="0"/>
              </a:spcAft>
            </a:pPr>
            <a:r>
              <a:rPr lang="en-US" sz="2400" b="1" dirty="0">
                <a:solidFill>
                  <a:srgbClr val="000000"/>
                </a:solidFill>
              </a:rPr>
              <a:t> </a:t>
            </a:r>
            <a:r>
              <a:rPr lang="en-US" sz="2400" b="1" dirty="0" smtClean="0">
                <a:solidFill>
                  <a:srgbClr val="000000"/>
                </a:solidFill>
              </a:rPr>
              <a:t>                            </a:t>
            </a:r>
            <a:r>
              <a:rPr lang="en-US" sz="2400" b="1" dirty="0" err="1" smtClean="0">
                <a:solidFill>
                  <a:srgbClr val="000000"/>
                </a:solidFill>
              </a:rPr>
              <a:t>Utikuma</a:t>
            </a:r>
            <a:r>
              <a:rPr lang="en-US" sz="2400" b="1" dirty="0" smtClean="0">
                <a:solidFill>
                  <a:srgbClr val="000000"/>
                </a:solidFill>
              </a:rPr>
              <a:t> Lake</a:t>
            </a:r>
          </a:p>
          <a:p>
            <a:pPr fontAlgn="base">
              <a:spcBef>
                <a:spcPct val="0"/>
              </a:spcBef>
              <a:spcAft>
                <a:spcPct val="0"/>
              </a:spcAft>
            </a:pPr>
            <a:r>
              <a:rPr lang="en-US" sz="2400" b="1" dirty="0" smtClean="0">
                <a:solidFill>
                  <a:srgbClr val="000000"/>
                </a:solidFill>
              </a:rPr>
              <a:t>                                  </a:t>
            </a:r>
            <a:r>
              <a:rPr lang="en-US" sz="2400" b="1" dirty="0" err="1" smtClean="0">
                <a:solidFill>
                  <a:srgbClr val="000000"/>
                </a:solidFill>
              </a:rPr>
              <a:t>Wabasca</a:t>
            </a:r>
            <a:endParaRPr lang="en-US" sz="2400" b="1" dirty="0" smtClean="0">
              <a:solidFill>
                <a:srgbClr val="000000"/>
              </a:solidFill>
            </a:endParaRPr>
          </a:p>
          <a:p>
            <a:pPr fontAlgn="base">
              <a:spcBef>
                <a:spcPct val="0"/>
              </a:spcBef>
              <a:spcAft>
                <a:spcPct val="0"/>
              </a:spcAft>
            </a:pPr>
            <a:endParaRPr lang="en-US" sz="2400" b="1" dirty="0">
              <a:solidFill>
                <a:srgbClr val="000000"/>
              </a:solidFill>
            </a:endParaRPr>
          </a:p>
          <a:p>
            <a:pPr fontAlgn="base">
              <a:spcBef>
                <a:spcPct val="0"/>
              </a:spcBef>
              <a:spcAft>
                <a:spcPct val="0"/>
              </a:spcAft>
            </a:pPr>
            <a:r>
              <a:rPr lang="en-US" sz="2400" b="1" dirty="0" smtClean="0">
                <a:solidFill>
                  <a:srgbClr val="000000"/>
                </a:solidFill>
              </a:rPr>
              <a:t>Thousands of measurements from 2003-2006</a:t>
            </a:r>
          </a:p>
        </p:txBody>
      </p:sp>
    </p:spTree>
    <p:extLst>
      <p:ext uri="{BB962C8B-B14F-4D97-AF65-F5344CB8AC3E}">
        <p14:creationId xmlns:p14="http://schemas.microsoft.com/office/powerpoint/2010/main" val="37739507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2858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6768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7" name="Group 6"/>
          <p:cNvGrpSpPr/>
          <p:nvPr/>
        </p:nvGrpSpPr>
        <p:grpSpPr>
          <a:xfrm>
            <a:off x="78371" y="-6795"/>
            <a:ext cx="6897188" cy="954107"/>
            <a:chOff x="78371" y="-6795"/>
            <a:chExt cx="6897188" cy="954107"/>
          </a:xfrm>
        </p:grpSpPr>
        <p:sp>
          <p:nvSpPr>
            <p:cNvPr id="3" name="Down Arrow 2"/>
            <p:cNvSpPr/>
            <p:nvPr/>
          </p:nvSpPr>
          <p:spPr>
            <a:xfrm>
              <a:off x="78371" y="39184"/>
              <a:ext cx="235131" cy="43107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13502" y="-6795"/>
              <a:ext cx="6662057" cy="954107"/>
            </a:xfrm>
            <a:prstGeom prst="rect">
              <a:avLst/>
            </a:prstGeom>
          </p:spPr>
          <p:txBody>
            <a:bodyPr wrap="square">
              <a:spAutoFit/>
            </a:bodyPr>
            <a:lstStyle/>
            <a:p>
              <a:r>
                <a:rPr lang="en-US" sz="2800" b="1" dirty="0">
                  <a:solidFill>
                    <a:srgbClr val="FFFF00"/>
                  </a:solidFill>
                </a:rPr>
                <a:t>CO</a:t>
              </a:r>
              <a:r>
                <a:rPr lang="en-US" sz="2800" b="1" baseline="-25000" dirty="0">
                  <a:solidFill>
                    <a:srgbClr val="FFFF00"/>
                  </a:solidFill>
                </a:rPr>
                <a:t>2</a:t>
              </a:r>
              <a:r>
                <a:rPr lang="en-US" sz="2800" b="1" dirty="0">
                  <a:solidFill>
                    <a:srgbClr val="FFFF00"/>
                  </a:solidFill>
                </a:rPr>
                <a:t>; photosynthesis &gt; decomposition</a:t>
              </a:r>
            </a:p>
            <a:p>
              <a:r>
                <a:rPr lang="en-US" sz="2800" b="1" dirty="0">
                  <a:solidFill>
                    <a:srgbClr val="FFFF00"/>
                  </a:solidFill>
                </a:rPr>
                <a:t>    bog is a CO</a:t>
              </a:r>
              <a:r>
                <a:rPr lang="en-US" sz="2800" b="1" baseline="-25000" dirty="0">
                  <a:solidFill>
                    <a:srgbClr val="FFFF00"/>
                  </a:solidFill>
                </a:rPr>
                <a:t>2</a:t>
              </a:r>
              <a:r>
                <a:rPr lang="en-US" sz="2800" b="1" dirty="0">
                  <a:solidFill>
                    <a:srgbClr val="FFFF00"/>
                  </a:solidFill>
                </a:rPr>
                <a:t> sink</a:t>
              </a:r>
            </a:p>
          </p:txBody>
        </p:sp>
      </p:grpSp>
    </p:spTree>
    <p:extLst>
      <p:ext uri="{BB962C8B-B14F-4D97-AF65-F5344CB8AC3E}">
        <p14:creationId xmlns:p14="http://schemas.microsoft.com/office/powerpoint/2010/main" val="411385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78371" y="-6795"/>
            <a:ext cx="7119263" cy="954107"/>
            <a:chOff x="78371" y="-6795"/>
            <a:chExt cx="7119263" cy="954107"/>
          </a:xfrm>
        </p:grpSpPr>
        <p:sp>
          <p:nvSpPr>
            <p:cNvPr id="3" name="Down Arrow 2"/>
            <p:cNvSpPr/>
            <p:nvPr/>
          </p:nvSpPr>
          <p:spPr>
            <a:xfrm flipV="1">
              <a:off x="78371" y="39184"/>
              <a:ext cx="235131" cy="43107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13502" y="-6795"/>
              <a:ext cx="6884132" cy="954107"/>
            </a:xfrm>
            <a:prstGeom prst="rect">
              <a:avLst/>
            </a:prstGeom>
          </p:spPr>
          <p:txBody>
            <a:bodyPr wrap="square">
              <a:spAutoFit/>
            </a:bodyPr>
            <a:lstStyle/>
            <a:p>
              <a:r>
                <a:rPr lang="en-US" sz="2800" b="1" dirty="0">
                  <a:solidFill>
                    <a:srgbClr val="FFFF00"/>
                  </a:solidFill>
                </a:rPr>
                <a:t>CO</a:t>
              </a:r>
              <a:r>
                <a:rPr lang="en-US" sz="2800" b="1" baseline="-25000" dirty="0">
                  <a:solidFill>
                    <a:srgbClr val="FFFF00"/>
                  </a:solidFill>
                </a:rPr>
                <a:t>2</a:t>
              </a:r>
              <a:r>
                <a:rPr lang="en-US" sz="2800" b="1" dirty="0">
                  <a:solidFill>
                    <a:srgbClr val="FFFF00"/>
                  </a:solidFill>
                </a:rPr>
                <a:t>; </a:t>
              </a:r>
              <a:r>
                <a:rPr lang="en-US" sz="2800" b="1" dirty="0" smtClean="0">
                  <a:solidFill>
                    <a:srgbClr val="FFFF00"/>
                  </a:solidFill>
                </a:rPr>
                <a:t>decomposition  </a:t>
              </a:r>
              <a:r>
                <a:rPr lang="en-US" sz="2800" b="1" dirty="0">
                  <a:solidFill>
                    <a:srgbClr val="FFFF00"/>
                  </a:solidFill>
                </a:rPr>
                <a:t>&gt; </a:t>
              </a:r>
              <a:r>
                <a:rPr lang="en-US" sz="2800" b="1" dirty="0" smtClean="0">
                  <a:solidFill>
                    <a:srgbClr val="FFFF00"/>
                  </a:solidFill>
                </a:rPr>
                <a:t>photosynthesis</a:t>
              </a:r>
            </a:p>
            <a:p>
              <a:r>
                <a:rPr lang="en-US" sz="2800" b="1" dirty="0" smtClean="0">
                  <a:solidFill>
                    <a:srgbClr val="FFFF00"/>
                  </a:solidFill>
                </a:rPr>
                <a:t>    </a:t>
              </a:r>
              <a:r>
                <a:rPr lang="en-US" sz="2800" b="1" dirty="0">
                  <a:solidFill>
                    <a:srgbClr val="FFFF00"/>
                  </a:solidFill>
                </a:rPr>
                <a:t>bog is a CO</a:t>
              </a:r>
              <a:r>
                <a:rPr lang="en-US" sz="2800" b="1" baseline="-25000" dirty="0">
                  <a:solidFill>
                    <a:srgbClr val="FFFF00"/>
                  </a:solidFill>
                </a:rPr>
                <a:t>2</a:t>
              </a:r>
              <a:r>
                <a:rPr lang="en-US" sz="2800" b="1" dirty="0">
                  <a:solidFill>
                    <a:srgbClr val="FFFF00"/>
                  </a:solidFill>
                </a:rPr>
                <a:t> </a:t>
              </a:r>
              <a:r>
                <a:rPr lang="en-US" sz="2800" b="1" dirty="0" smtClean="0">
                  <a:solidFill>
                    <a:srgbClr val="FFFF00"/>
                  </a:solidFill>
                </a:rPr>
                <a:t>source</a:t>
              </a:r>
              <a:endParaRPr lang="en-US" sz="2800" b="1" dirty="0">
                <a:solidFill>
                  <a:srgbClr val="FFFF00"/>
                </a:solidFill>
              </a:endParaRPr>
            </a:p>
          </p:txBody>
        </p:sp>
      </p:grpSp>
    </p:spTree>
    <p:extLst>
      <p:ext uri="{BB962C8B-B14F-4D97-AF65-F5344CB8AC3E}">
        <p14:creationId xmlns:p14="http://schemas.microsoft.com/office/powerpoint/2010/main" val="9720667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8" name="Picture 4" descr="102-0202_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75354"/>
            <a:ext cx="2910196" cy="21826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6026046" y="1"/>
            <a:ext cx="3117954" cy="207802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5978" y="2256940"/>
            <a:ext cx="3224551" cy="2418413"/>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4808" y="4422724"/>
            <a:ext cx="3247036" cy="2435277"/>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31702" y="4497611"/>
            <a:ext cx="3193419" cy="2395064"/>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8209" y="2127917"/>
            <a:ext cx="3159593" cy="2369695"/>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7213" y="-158111"/>
            <a:ext cx="3251200" cy="2438400"/>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
            <a:ext cx="3614816" cy="2035577"/>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28597" y="2039539"/>
            <a:ext cx="3574776" cy="2383184"/>
          </a:xfrm>
          <a:prstGeom prst="rect">
            <a:avLst/>
          </a:prstGeom>
        </p:spPr>
      </p:pic>
    </p:spTree>
    <p:extLst>
      <p:ext uri="{BB962C8B-B14F-4D97-AF65-F5344CB8AC3E}">
        <p14:creationId xmlns:p14="http://schemas.microsoft.com/office/powerpoint/2010/main" val="38311804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endParaRPr lang="en-US"/>
          </a:p>
        </p:txBody>
      </p:sp>
      <p:sp>
        <p:nvSpPr>
          <p:cNvPr id="1832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869544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lstStyle/>
          <a:p>
            <a:endParaRPr lang="en-US"/>
          </a:p>
        </p:txBody>
      </p:sp>
      <p:sp>
        <p:nvSpPr>
          <p:cNvPr id="184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808129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9406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ChangeArrowheads="1"/>
          </p:cNvSpPr>
          <p:nvPr/>
        </p:nvSpPr>
        <p:spPr bwMode="auto">
          <a:xfrm>
            <a:off x="0" y="0"/>
            <a:ext cx="9144000" cy="762000"/>
          </a:xfrm>
          <a:prstGeom prst="rect">
            <a:avLst/>
          </a:prstGeom>
          <a:solidFill>
            <a:srgbClr val="002060"/>
          </a:solidFill>
          <a:ln>
            <a:noFill/>
          </a:ln>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mtClean="0">
              <a:solidFill>
                <a:srgbClr val="000000"/>
              </a:solidFill>
            </a:endParaRPr>
          </a:p>
        </p:txBody>
      </p:sp>
      <p:sp>
        <p:nvSpPr>
          <p:cNvPr id="358403" name="Text Box 3"/>
          <p:cNvSpPr txBox="1">
            <a:spLocks noChangeArrowheads="1"/>
          </p:cNvSpPr>
          <p:nvPr/>
        </p:nvSpPr>
        <p:spPr bwMode="auto">
          <a:xfrm>
            <a:off x="707750" y="44450"/>
            <a:ext cx="76738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r>
              <a:rPr lang="en-US" sz="3600" b="1" dirty="0" smtClean="0">
                <a:solidFill>
                  <a:srgbClr val="FFFF00"/>
                </a:solidFill>
                <a:latin typeface="Arial" panose="020B0604020202020204" pitchFamily="34" charset="0"/>
              </a:rPr>
              <a:t>Do black spruce trees play a role?</a:t>
            </a:r>
          </a:p>
        </p:txBody>
      </p:sp>
      <p:grpSp>
        <p:nvGrpSpPr>
          <p:cNvPr id="2" name="Group 1"/>
          <p:cNvGrpSpPr/>
          <p:nvPr/>
        </p:nvGrpSpPr>
        <p:grpSpPr>
          <a:xfrm>
            <a:off x="1034135" y="914400"/>
            <a:ext cx="3251200" cy="5105400"/>
            <a:chOff x="1034135" y="914400"/>
            <a:chExt cx="3251200" cy="5105400"/>
          </a:xfrm>
        </p:grpSpPr>
        <p:pic>
          <p:nvPicPr>
            <p:cNvPr id="3584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4135" y="914400"/>
              <a:ext cx="32512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135" y="3581400"/>
              <a:ext cx="32512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3" name="Text Box 5"/>
          <p:cNvSpPr txBox="1">
            <a:spLocks noChangeArrowheads="1"/>
          </p:cNvSpPr>
          <p:nvPr/>
        </p:nvSpPr>
        <p:spPr bwMode="auto">
          <a:xfrm>
            <a:off x="4600741" y="6019800"/>
            <a:ext cx="399340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1400" b="1" dirty="0" smtClean="0">
                <a:solidFill>
                  <a:srgbClr val="000000"/>
                </a:solidFill>
              </a:rPr>
              <a:t>3 10-cm diam., 30 cm deep cores at each site</a:t>
            </a:r>
          </a:p>
          <a:p>
            <a:pPr algn="ctr" fontAlgn="base">
              <a:spcBef>
                <a:spcPct val="0"/>
              </a:spcBef>
              <a:spcAft>
                <a:spcPct val="0"/>
              </a:spcAft>
            </a:pPr>
            <a:r>
              <a:rPr lang="en-US" sz="1400" b="1" dirty="0" smtClean="0">
                <a:solidFill>
                  <a:srgbClr val="000000"/>
                </a:solidFill>
              </a:rPr>
              <a:t>Sectioned into 3-cm depth increments</a:t>
            </a:r>
          </a:p>
          <a:p>
            <a:pPr algn="ctr" fontAlgn="base">
              <a:spcBef>
                <a:spcPct val="0"/>
              </a:spcBef>
              <a:spcAft>
                <a:spcPct val="0"/>
              </a:spcAft>
            </a:pPr>
            <a:r>
              <a:rPr lang="en-US" sz="1400" b="1" dirty="0" smtClean="0">
                <a:solidFill>
                  <a:srgbClr val="000000"/>
                </a:solidFill>
              </a:rPr>
              <a:t>Manually pick out roots, dry and weigh</a:t>
            </a:r>
          </a:p>
        </p:txBody>
      </p:sp>
      <p:sp>
        <p:nvSpPr>
          <p:cNvPr id="134" name="Text Box 5"/>
          <p:cNvSpPr txBox="1">
            <a:spLocks noChangeArrowheads="1"/>
          </p:cNvSpPr>
          <p:nvPr/>
        </p:nvSpPr>
        <p:spPr bwMode="auto">
          <a:xfrm>
            <a:off x="1190424" y="6019800"/>
            <a:ext cx="293862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1400" b="1" dirty="0" smtClean="0">
                <a:solidFill>
                  <a:srgbClr val="000000"/>
                </a:solidFill>
              </a:rPr>
              <a:t>10-m x 10-m plot at each site</a:t>
            </a:r>
          </a:p>
          <a:p>
            <a:pPr algn="ctr" fontAlgn="base">
              <a:spcBef>
                <a:spcPct val="0"/>
              </a:spcBef>
              <a:spcAft>
                <a:spcPct val="0"/>
              </a:spcAft>
            </a:pPr>
            <a:r>
              <a:rPr lang="en-US" sz="1400" b="1" dirty="0" smtClean="0">
                <a:solidFill>
                  <a:srgbClr val="000000"/>
                </a:solidFill>
              </a:rPr>
              <a:t>1,632 trees</a:t>
            </a:r>
          </a:p>
          <a:p>
            <a:pPr algn="ctr" fontAlgn="base">
              <a:spcBef>
                <a:spcPct val="0"/>
              </a:spcBef>
              <a:spcAft>
                <a:spcPct val="0"/>
              </a:spcAft>
            </a:pPr>
            <a:r>
              <a:rPr lang="en-US" sz="1400" b="1" dirty="0" smtClean="0">
                <a:solidFill>
                  <a:srgbClr val="000000"/>
                </a:solidFill>
              </a:rPr>
              <a:t>Measure basal diameter and age</a:t>
            </a:r>
          </a:p>
        </p:txBody>
      </p:sp>
      <p:grpSp>
        <p:nvGrpSpPr>
          <p:cNvPr id="3" name="Group 2"/>
          <p:cNvGrpSpPr/>
          <p:nvPr/>
        </p:nvGrpSpPr>
        <p:grpSpPr>
          <a:xfrm>
            <a:off x="4879406" y="907423"/>
            <a:ext cx="3265099" cy="5104244"/>
            <a:chOff x="4879406" y="907423"/>
            <a:chExt cx="3265099" cy="5104244"/>
          </a:xfrm>
        </p:grpSpPr>
        <p:pic>
          <p:nvPicPr>
            <p:cNvPr id="1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9406" y="907423"/>
              <a:ext cx="3255264" cy="2441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9242" y="3570219"/>
              <a:ext cx="3255263" cy="2441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2848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p:bldP spid="13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0" y="0"/>
            <a:ext cx="9144000" cy="762000"/>
          </a:xfrm>
          <a:prstGeom prst="rect">
            <a:avLst/>
          </a:prstGeom>
          <a:solidFill>
            <a:srgbClr val="002060"/>
          </a:solidFill>
          <a:ln>
            <a:noFill/>
          </a:ln>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smtClean="0">
              <a:solidFill>
                <a:srgbClr val="000000"/>
              </a:solidFill>
            </a:endParaRPr>
          </a:p>
        </p:txBody>
      </p:sp>
      <p:sp>
        <p:nvSpPr>
          <p:cNvPr id="41987" name="Text Box 3"/>
          <p:cNvSpPr txBox="1">
            <a:spLocks noChangeArrowheads="1"/>
          </p:cNvSpPr>
          <p:nvPr/>
        </p:nvSpPr>
        <p:spPr bwMode="auto">
          <a:xfrm>
            <a:off x="2331718" y="44450"/>
            <a:ext cx="439094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sz="3600" b="1" dirty="0" smtClean="0">
                <a:solidFill>
                  <a:srgbClr val="FFFF00"/>
                </a:solidFill>
                <a:latin typeface="Arial" panose="020B0604020202020204" pitchFamily="34" charset="0"/>
              </a:rPr>
              <a:t>What did we learn?</a:t>
            </a:r>
          </a:p>
        </p:txBody>
      </p:sp>
      <p:sp>
        <p:nvSpPr>
          <p:cNvPr id="41988" name="Text Box 44"/>
          <p:cNvSpPr txBox="1">
            <a:spLocks noChangeArrowheads="1"/>
          </p:cNvSpPr>
          <p:nvPr/>
        </p:nvSpPr>
        <p:spPr bwMode="auto">
          <a:xfrm>
            <a:off x="58851" y="914401"/>
            <a:ext cx="85202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fontAlgn="base" hangingPunct="1">
              <a:spcBef>
                <a:spcPct val="0"/>
              </a:spcBef>
              <a:spcAft>
                <a:spcPct val="0"/>
              </a:spcAft>
            </a:pPr>
            <a:r>
              <a:rPr lang="en-US" sz="1800" b="1" dirty="0" smtClean="0">
                <a:solidFill>
                  <a:srgbClr val="000099"/>
                </a:solidFill>
                <a:latin typeface="Arial" panose="020B0604020202020204" pitchFamily="34" charset="0"/>
              </a:rPr>
              <a:t>Bogs are sources of CO</a:t>
            </a:r>
            <a:r>
              <a:rPr lang="en-US" sz="1800" b="1" baseline="-25000" dirty="0" smtClean="0">
                <a:solidFill>
                  <a:srgbClr val="000099"/>
                </a:solidFill>
                <a:latin typeface="Arial" panose="020B0604020202020204" pitchFamily="34" charset="0"/>
              </a:rPr>
              <a:t>2</a:t>
            </a:r>
            <a:r>
              <a:rPr lang="en-US" sz="1800" b="1" dirty="0" smtClean="0">
                <a:solidFill>
                  <a:srgbClr val="000099"/>
                </a:solidFill>
                <a:latin typeface="Arial" panose="020B0604020202020204" pitchFamily="34" charset="0"/>
              </a:rPr>
              <a:t> to the atmosphere for the first 17 years after fire</a:t>
            </a:r>
            <a:endParaRPr lang="en-US" sz="1800" b="1" baseline="30000" dirty="0" smtClean="0">
              <a:solidFill>
                <a:srgbClr val="000099"/>
              </a:solidFill>
              <a:latin typeface="Arial" panose="020B0604020202020204" pitchFamily="34" charset="0"/>
            </a:endParaRPr>
          </a:p>
        </p:txBody>
      </p:sp>
      <p:sp>
        <p:nvSpPr>
          <p:cNvPr id="41992" name="Text Box 52"/>
          <p:cNvSpPr txBox="1">
            <a:spLocks noChangeArrowheads="1"/>
          </p:cNvSpPr>
          <p:nvPr/>
        </p:nvSpPr>
        <p:spPr bwMode="auto">
          <a:xfrm>
            <a:off x="58851" y="3643526"/>
            <a:ext cx="838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en-US" sz="1800" b="1" dirty="0" smtClean="0">
                <a:solidFill>
                  <a:srgbClr val="000099"/>
                </a:solidFill>
                <a:latin typeface="Arial" panose="020B0604020202020204" pitchFamily="34" charset="0"/>
              </a:rPr>
              <a:t>If the fire return interval decreases to less than 70 </a:t>
            </a:r>
            <a:r>
              <a:rPr lang="en-US" sz="1800" b="1" dirty="0" err="1" smtClean="0">
                <a:solidFill>
                  <a:srgbClr val="000099"/>
                </a:solidFill>
                <a:latin typeface="Arial" panose="020B0604020202020204" pitchFamily="34" charset="0"/>
              </a:rPr>
              <a:t>yr</a:t>
            </a:r>
            <a:r>
              <a:rPr lang="en-US" sz="1800" b="1" dirty="0" smtClean="0">
                <a:solidFill>
                  <a:srgbClr val="000099"/>
                </a:solidFill>
                <a:latin typeface="Arial" panose="020B0604020202020204" pitchFamily="34" charset="0"/>
              </a:rPr>
              <a:t>,  Alberta </a:t>
            </a:r>
            <a:r>
              <a:rPr lang="en-US" sz="1800" b="1" dirty="0" err="1" smtClean="0">
                <a:solidFill>
                  <a:srgbClr val="000099"/>
                </a:solidFill>
                <a:latin typeface="Arial" panose="020B0604020202020204" pitchFamily="34" charset="0"/>
              </a:rPr>
              <a:t>peatlands</a:t>
            </a:r>
            <a:r>
              <a:rPr lang="en-US" sz="1800" b="1" dirty="0" smtClean="0">
                <a:solidFill>
                  <a:srgbClr val="000099"/>
                </a:solidFill>
                <a:latin typeface="Arial" panose="020B0604020202020204" pitchFamily="34" charset="0"/>
              </a:rPr>
              <a:t> will</a:t>
            </a:r>
          </a:p>
          <a:p>
            <a:pPr eaLnBrk="1" fontAlgn="base" hangingPunct="1">
              <a:spcBef>
                <a:spcPct val="0"/>
              </a:spcBef>
              <a:spcAft>
                <a:spcPct val="0"/>
              </a:spcAft>
            </a:pPr>
            <a:r>
              <a:rPr lang="en-US" sz="1800" b="1" dirty="0">
                <a:solidFill>
                  <a:srgbClr val="000099"/>
                </a:solidFill>
                <a:latin typeface="Arial" panose="020B0604020202020204" pitchFamily="34" charset="0"/>
              </a:rPr>
              <a:t> </a:t>
            </a:r>
            <a:r>
              <a:rPr lang="en-US" sz="1800" b="1" dirty="0" smtClean="0">
                <a:solidFill>
                  <a:srgbClr val="000099"/>
                </a:solidFill>
                <a:latin typeface="Arial" panose="020B0604020202020204" pitchFamily="34" charset="0"/>
              </a:rPr>
              <a:t>    become a source of C</a:t>
            </a:r>
            <a:endParaRPr lang="en-US" sz="1800" b="1" baseline="30000" dirty="0" smtClean="0">
              <a:solidFill>
                <a:srgbClr val="000099"/>
              </a:solidFill>
              <a:latin typeface="Arial" panose="020B0604020202020204" pitchFamily="34" charset="0"/>
            </a:endParaRPr>
          </a:p>
        </p:txBody>
      </p:sp>
      <p:sp>
        <p:nvSpPr>
          <p:cNvPr id="41993" name="Text Box 53"/>
          <p:cNvSpPr txBox="1">
            <a:spLocks noChangeArrowheads="1"/>
          </p:cNvSpPr>
          <p:nvPr/>
        </p:nvSpPr>
        <p:spPr bwMode="auto">
          <a:xfrm>
            <a:off x="58851" y="2931500"/>
            <a:ext cx="8763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en-US" sz="1800" b="1" dirty="0" smtClean="0">
                <a:solidFill>
                  <a:srgbClr val="000099"/>
                </a:solidFill>
                <a:latin typeface="Arial" panose="020B0604020202020204" pitchFamily="34" charset="0"/>
              </a:rPr>
              <a:t>A non-winter temperature increase of 2.0 </a:t>
            </a:r>
            <a:r>
              <a:rPr lang="en-US" sz="1800" b="1" baseline="30000" dirty="0" err="1" smtClean="0">
                <a:solidFill>
                  <a:srgbClr val="000099"/>
                </a:solidFill>
                <a:latin typeface="Arial" panose="020B0604020202020204" pitchFamily="34" charset="0"/>
              </a:rPr>
              <a:t>o</a:t>
            </a:r>
            <a:r>
              <a:rPr lang="en-US" sz="1800" b="1" dirty="0" err="1" smtClean="0">
                <a:solidFill>
                  <a:srgbClr val="000099"/>
                </a:solidFill>
                <a:latin typeface="Arial" panose="020B0604020202020204" pitchFamily="34" charset="0"/>
              </a:rPr>
              <a:t>C</a:t>
            </a:r>
            <a:r>
              <a:rPr lang="en-US" sz="1800" b="1" dirty="0" smtClean="0">
                <a:solidFill>
                  <a:srgbClr val="000099"/>
                </a:solidFill>
                <a:latin typeface="Arial" panose="020B0604020202020204" pitchFamily="34" charset="0"/>
              </a:rPr>
              <a:t> will decrease the regional bog</a:t>
            </a:r>
          </a:p>
          <a:p>
            <a:pPr eaLnBrk="1" fontAlgn="base" hangingPunct="1">
              <a:spcBef>
                <a:spcPct val="0"/>
              </a:spcBef>
              <a:spcAft>
                <a:spcPct val="0"/>
              </a:spcAft>
            </a:pPr>
            <a:r>
              <a:rPr lang="en-US" sz="1800" b="1" dirty="0">
                <a:solidFill>
                  <a:srgbClr val="000099"/>
                </a:solidFill>
                <a:latin typeface="Arial" panose="020B0604020202020204" pitchFamily="34" charset="0"/>
              </a:rPr>
              <a:t> </a:t>
            </a:r>
            <a:r>
              <a:rPr lang="en-US" sz="1800" b="1" dirty="0" smtClean="0">
                <a:solidFill>
                  <a:srgbClr val="000099"/>
                </a:solidFill>
                <a:latin typeface="Arial" panose="020B0604020202020204" pitchFamily="34" charset="0"/>
              </a:rPr>
              <a:t>     sink 24 g m</a:t>
            </a:r>
            <a:r>
              <a:rPr lang="en-US" sz="1800" b="1" baseline="30000" dirty="0" smtClean="0">
                <a:solidFill>
                  <a:srgbClr val="000099"/>
                </a:solidFill>
                <a:latin typeface="Arial" panose="020B0604020202020204" pitchFamily="34" charset="0"/>
              </a:rPr>
              <a:t>-2</a:t>
            </a:r>
            <a:r>
              <a:rPr lang="en-US" sz="1800" b="1" dirty="0" smtClean="0">
                <a:solidFill>
                  <a:srgbClr val="000099"/>
                </a:solidFill>
                <a:latin typeface="Arial" panose="020B0604020202020204" pitchFamily="34" charset="0"/>
              </a:rPr>
              <a:t> yr</a:t>
            </a:r>
            <a:r>
              <a:rPr lang="en-US" sz="1800" b="1" baseline="30000" dirty="0" smtClean="0">
                <a:solidFill>
                  <a:srgbClr val="000099"/>
                </a:solidFill>
                <a:latin typeface="Arial" panose="020B0604020202020204" pitchFamily="34" charset="0"/>
              </a:rPr>
              <a:t>-1</a:t>
            </a:r>
            <a:r>
              <a:rPr lang="en-US" sz="1800" b="1" dirty="0" smtClean="0">
                <a:solidFill>
                  <a:srgbClr val="000099"/>
                </a:solidFill>
                <a:latin typeface="Arial" panose="020B0604020202020204" pitchFamily="34" charset="0"/>
              </a:rPr>
              <a:t>    </a:t>
            </a:r>
            <a:endParaRPr lang="en-US" sz="1800" b="1" baseline="30000" dirty="0" smtClean="0">
              <a:solidFill>
                <a:srgbClr val="000099"/>
              </a:solidFill>
              <a:latin typeface="Arial" panose="020B0604020202020204" pitchFamily="34" charset="0"/>
            </a:endParaRPr>
          </a:p>
        </p:txBody>
      </p:sp>
      <p:sp>
        <p:nvSpPr>
          <p:cNvPr id="10" name="Text Box 44"/>
          <p:cNvSpPr txBox="1">
            <a:spLocks noChangeArrowheads="1"/>
          </p:cNvSpPr>
          <p:nvPr/>
        </p:nvSpPr>
        <p:spPr bwMode="auto">
          <a:xfrm>
            <a:off x="58851" y="1349426"/>
            <a:ext cx="91005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fontAlgn="base" hangingPunct="1">
              <a:spcBef>
                <a:spcPct val="0"/>
              </a:spcBef>
              <a:spcAft>
                <a:spcPct val="0"/>
              </a:spcAft>
            </a:pPr>
            <a:r>
              <a:rPr lang="en-US" sz="1800" b="1" dirty="0" smtClean="0">
                <a:solidFill>
                  <a:srgbClr val="000099"/>
                </a:solidFill>
                <a:latin typeface="Arial" panose="020B0604020202020204" pitchFamily="34" charset="0"/>
              </a:rPr>
              <a:t>After 17 years, bogs are sinks of CO</a:t>
            </a:r>
            <a:r>
              <a:rPr lang="en-US" sz="1800" b="1" baseline="-25000" dirty="0" smtClean="0">
                <a:solidFill>
                  <a:srgbClr val="000099"/>
                </a:solidFill>
                <a:latin typeface="Arial" panose="020B0604020202020204" pitchFamily="34" charset="0"/>
              </a:rPr>
              <a:t>2</a:t>
            </a:r>
            <a:r>
              <a:rPr lang="en-US" sz="1800" b="1" dirty="0" smtClean="0">
                <a:solidFill>
                  <a:srgbClr val="000099"/>
                </a:solidFill>
                <a:latin typeface="Arial" panose="020B0604020202020204" pitchFamily="34" charset="0"/>
              </a:rPr>
              <a:t>, removing CO</a:t>
            </a:r>
            <a:r>
              <a:rPr lang="en-US" sz="1800" b="1" baseline="-25000" dirty="0" smtClean="0">
                <a:solidFill>
                  <a:srgbClr val="000099"/>
                </a:solidFill>
                <a:latin typeface="Arial" panose="020B0604020202020204" pitchFamily="34" charset="0"/>
              </a:rPr>
              <a:t>2</a:t>
            </a:r>
            <a:r>
              <a:rPr lang="en-US" sz="1800" b="1" dirty="0" smtClean="0">
                <a:solidFill>
                  <a:srgbClr val="000099"/>
                </a:solidFill>
                <a:latin typeface="Arial" panose="020B0604020202020204" pitchFamily="34" charset="0"/>
              </a:rPr>
              <a:t> from the atmosphere storing</a:t>
            </a:r>
          </a:p>
          <a:p>
            <a:pPr algn="just" eaLnBrk="1" fontAlgn="base" hangingPunct="1">
              <a:spcBef>
                <a:spcPct val="0"/>
              </a:spcBef>
              <a:spcAft>
                <a:spcPct val="0"/>
              </a:spcAft>
            </a:pPr>
            <a:r>
              <a:rPr lang="en-US" sz="1800" b="1" dirty="0">
                <a:solidFill>
                  <a:srgbClr val="000099"/>
                </a:solidFill>
                <a:latin typeface="Arial" panose="020B0604020202020204" pitchFamily="34" charset="0"/>
              </a:rPr>
              <a:t> </a:t>
            </a:r>
            <a:r>
              <a:rPr lang="en-US" sz="1800" b="1" dirty="0" smtClean="0">
                <a:solidFill>
                  <a:srgbClr val="000099"/>
                </a:solidFill>
                <a:latin typeface="Arial" panose="020B0604020202020204" pitchFamily="34" charset="0"/>
              </a:rPr>
              <a:t>    it as peat until the bog burns</a:t>
            </a:r>
            <a:endParaRPr lang="en-US" sz="1800" b="1" baseline="30000" dirty="0" smtClean="0">
              <a:solidFill>
                <a:srgbClr val="000099"/>
              </a:solidFill>
              <a:latin typeface="Arial" panose="020B0604020202020204" pitchFamily="34" charset="0"/>
            </a:endParaRPr>
          </a:p>
        </p:txBody>
      </p:sp>
      <p:sp>
        <p:nvSpPr>
          <p:cNvPr id="11" name="Text Box 44"/>
          <p:cNvSpPr txBox="1">
            <a:spLocks noChangeArrowheads="1"/>
          </p:cNvSpPr>
          <p:nvPr/>
        </p:nvSpPr>
        <p:spPr bwMode="auto">
          <a:xfrm>
            <a:off x="58851" y="2496475"/>
            <a:ext cx="65656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fontAlgn="base" hangingPunct="1">
              <a:spcBef>
                <a:spcPct val="0"/>
              </a:spcBef>
              <a:spcAft>
                <a:spcPct val="0"/>
              </a:spcAft>
            </a:pPr>
            <a:r>
              <a:rPr lang="en-US" sz="1800" b="1" dirty="0" smtClean="0">
                <a:solidFill>
                  <a:srgbClr val="000099"/>
                </a:solidFill>
                <a:latin typeface="Arial" panose="020B0604020202020204" pitchFamily="34" charset="0"/>
              </a:rPr>
              <a:t>Overall, Alberta bogs are storing C at a rate of </a:t>
            </a:r>
            <a:r>
              <a:rPr lang="en-US" sz="1800" b="1" dirty="0">
                <a:solidFill>
                  <a:srgbClr val="000099"/>
                </a:solidFill>
                <a:latin typeface="Arial" panose="020B0604020202020204" pitchFamily="34" charset="0"/>
              </a:rPr>
              <a:t>63 g m</a:t>
            </a:r>
            <a:r>
              <a:rPr lang="en-US" sz="1800" b="1" baseline="30000" dirty="0">
                <a:solidFill>
                  <a:srgbClr val="000099"/>
                </a:solidFill>
                <a:latin typeface="Arial" panose="020B0604020202020204" pitchFamily="34" charset="0"/>
              </a:rPr>
              <a:t>-2</a:t>
            </a:r>
            <a:r>
              <a:rPr lang="en-US" sz="1800" b="1" dirty="0">
                <a:solidFill>
                  <a:srgbClr val="000099"/>
                </a:solidFill>
                <a:latin typeface="Arial" panose="020B0604020202020204" pitchFamily="34" charset="0"/>
              </a:rPr>
              <a:t> yr</a:t>
            </a:r>
            <a:r>
              <a:rPr lang="en-US" sz="1800" b="1" baseline="30000" dirty="0">
                <a:solidFill>
                  <a:srgbClr val="000099"/>
                </a:solidFill>
                <a:latin typeface="Arial" panose="020B0604020202020204" pitchFamily="34" charset="0"/>
              </a:rPr>
              <a:t>-1</a:t>
            </a:r>
            <a:endParaRPr lang="en-US" sz="1800" b="1" baseline="30000" dirty="0" smtClean="0">
              <a:solidFill>
                <a:srgbClr val="000099"/>
              </a:solidFill>
              <a:latin typeface="Arial" panose="020B0604020202020204" pitchFamily="34" charset="0"/>
            </a:endParaRPr>
          </a:p>
        </p:txBody>
      </p:sp>
      <p:pic>
        <p:nvPicPr>
          <p:cNvPr id="1126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0623" t="20042" r="27490" b="59288"/>
          <a:stretch/>
        </p:blipFill>
        <p:spPr bwMode="auto">
          <a:xfrm>
            <a:off x="32725" y="4291627"/>
            <a:ext cx="9085149" cy="252065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6" name="Text Box 44"/>
          <p:cNvSpPr txBox="1">
            <a:spLocks noChangeArrowheads="1"/>
          </p:cNvSpPr>
          <p:nvPr/>
        </p:nvSpPr>
        <p:spPr bwMode="auto">
          <a:xfrm>
            <a:off x="58851" y="2061450"/>
            <a:ext cx="77123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fontAlgn="base" hangingPunct="1">
              <a:spcBef>
                <a:spcPct val="0"/>
              </a:spcBef>
              <a:spcAft>
                <a:spcPct val="0"/>
              </a:spcAft>
            </a:pPr>
            <a:r>
              <a:rPr lang="en-US" sz="1800" b="1" dirty="0" smtClean="0">
                <a:solidFill>
                  <a:srgbClr val="000099"/>
                </a:solidFill>
                <a:latin typeface="Arial" panose="020B0604020202020204" pitchFamily="34" charset="0"/>
              </a:rPr>
              <a:t>Black spruce tree growth stores substantial C between 50 and 90 </a:t>
            </a:r>
            <a:r>
              <a:rPr lang="en-US" sz="1800" b="1" dirty="0" err="1" smtClean="0">
                <a:solidFill>
                  <a:srgbClr val="000099"/>
                </a:solidFill>
                <a:latin typeface="Arial" panose="020B0604020202020204" pitchFamily="34" charset="0"/>
              </a:rPr>
              <a:t>ysf</a:t>
            </a:r>
            <a:endParaRPr lang="en-US" sz="1800" b="1" baseline="30000" dirty="0" smtClean="0">
              <a:solidFill>
                <a:srgbClr val="000099"/>
              </a:solidFill>
              <a:latin typeface="Arial" panose="020B0604020202020204" pitchFamily="34" charset="0"/>
            </a:endParaRPr>
          </a:p>
        </p:txBody>
      </p:sp>
    </p:spTree>
    <p:extLst>
      <p:ext uri="{BB962C8B-B14F-4D97-AF65-F5344CB8AC3E}">
        <p14:creationId xmlns:p14="http://schemas.microsoft.com/office/powerpoint/2010/main" val="17251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99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99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p:bldP spid="41992" grpId="0"/>
      <p:bldP spid="41993" grpId="0"/>
      <p:bldP spid="10" grpId="0"/>
      <p:bldP spid="11"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extLst>
              <p:ext uri="{D42A27DB-BD31-4B8C-83A1-F6EECF244321}">
                <p14:modId xmlns:p14="http://schemas.microsoft.com/office/powerpoint/2010/main" val="3858787633"/>
              </p:ext>
            </p:extLst>
          </p:nvPr>
        </p:nvGraphicFramePr>
        <p:xfrm>
          <a:off x="139066" y="746759"/>
          <a:ext cx="4524375" cy="5851525"/>
        </p:xfrm>
        <a:graphic>
          <a:graphicData uri="http://schemas.openxmlformats.org/presentationml/2006/ole">
            <mc:AlternateContent xmlns:mc="http://schemas.openxmlformats.org/markup-compatibility/2006">
              <mc:Choice xmlns:v="urn:schemas-microsoft-com:vml" Requires="v">
                <p:oleObj spid="_x0000_s9257" name="Acrobat Document" r:id="rId3" imgW="5830114" imgH="7542857" progId="AcroExch.Document.7">
                  <p:embed/>
                </p:oleObj>
              </mc:Choice>
              <mc:Fallback>
                <p:oleObj name="Acrobat Document" r:id="rId3" imgW="5830114" imgH="7542857" progId="AcroExch.Document.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066" y="746759"/>
                        <a:ext cx="4524375" cy="58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Rectangle 2"/>
          <p:cNvSpPr>
            <a:spLocks noChangeArrowheads="1"/>
          </p:cNvSpPr>
          <p:nvPr/>
        </p:nvSpPr>
        <p:spPr bwMode="auto">
          <a:xfrm>
            <a:off x="0" y="0"/>
            <a:ext cx="9144000" cy="838200"/>
          </a:xfrm>
          <a:prstGeom prst="rect">
            <a:avLst/>
          </a:prstGeom>
          <a:solidFill>
            <a:srgbClr val="00206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1030" name="Text Box 3"/>
          <p:cNvSpPr txBox="1">
            <a:spLocks noChangeArrowheads="1"/>
          </p:cNvSpPr>
          <p:nvPr/>
        </p:nvSpPr>
        <p:spPr bwMode="auto">
          <a:xfrm>
            <a:off x="3192246" y="101601"/>
            <a:ext cx="2313454" cy="646331"/>
          </a:xfrm>
          <a:prstGeom prst="rect">
            <a:avLst/>
          </a:prstGeom>
          <a:noFill/>
          <a:ln w="9525">
            <a:noFill/>
            <a:miter lim="800000"/>
            <a:headEnd/>
            <a:tailEnd/>
          </a:ln>
        </p:spPr>
        <p:txBody>
          <a:bodyPr wrap="none">
            <a:spAutoFit/>
          </a:bodyPr>
          <a:lstStyle/>
          <a:p>
            <a:pPr fontAlgn="base">
              <a:spcBef>
                <a:spcPct val="0"/>
              </a:spcBef>
              <a:spcAft>
                <a:spcPct val="0"/>
              </a:spcAft>
            </a:pPr>
            <a:r>
              <a:rPr lang="en-US" sz="3600" b="1" dirty="0" smtClean="0">
                <a:solidFill>
                  <a:srgbClr val="FFFF00"/>
                </a:solidFill>
                <a:latin typeface="Arial" panose="020B0604020202020204" pitchFamily="34" charset="0"/>
                <a:cs typeface="Arial" panose="020B0604020202020204" pitchFamily="34" charset="0"/>
              </a:rPr>
              <a:t>Oil Sands</a:t>
            </a:r>
          </a:p>
        </p:txBody>
      </p:sp>
      <p:sp>
        <p:nvSpPr>
          <p:cNvPr id="1031" name="Text Box 22"/>
          <p:cNvSpPr txBox="1">
            <a:spLocks noChangeArrowheads="1"/>
          </p:cNvSpPr>
          <p:nvPr/>
        </p:nvSpPr>
        <p:spPr bwMode="auto">
          <a:xfrm>
            <a:off x="890452" y="6477000"/>
            <a:ext cx="2985882" cy="307777"/>
          </a:xfrm>
          <a:prstGeom prst="rect">
            <a:avLst/>
          </a:prstGeom>
          <a:noFill/>
          <a:ln w="9525">
            <a:noFill/>
            <a:miter lim="800000"/>
            <a:headEnd/>
            <a:tailEnd/>
          </a:ln>
        </p:spPr>
        <p:txBody>
          <a:bodyPr wrap="none">
            <a:spAutoFit/>
          </a:bodyPr>
          <a:lstStyle/>
          <a:p>
            <a:pPr fontAlgn="base">
              <a:spcBef>
                <a:spcPct val="0"/>
              </a:spcBef>
              <a:spcAft>
                <a:spcPct val="0"/>
              </a:spcAft>
            </a:pPr>
            <a:r>
              <a:rPr lang="en-US" sz="1400" i="1" dirty="0" smtClean="0">
                <a:solidFill>
                  <a:srgbClr val="000000"/>
                </a:solidFill>
              </a:rPr>
              <a:t>Source: Alberta Energy Utilities Board</a:t>
            </a:r>
          </a:p>
        </p:txBody>
      </p:sp>
      <p:pic>
        <p:nvPicPr>
          <p:cNvPr id="8" name="Picture 5" descr="alberta-oil-san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2366" y="1092024"/>
            <a:ext cx="4532811" cy="303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6618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8722" name="Object 2"/>
          <p:cNvGraphicFramePr>
            <a:graphicFrameLocks noChangeAspect="1"/>
          </p:cNvGraphicFramePr>
          <p:nvPr>
            <p:extLst>
              <p:ext uri="{D42A27DB-BD31-4B8C-83A1-F6EECF244321}">
                <p14:modId xmlns:p14="http://schemas.microsoft.com/office/powerpoint/2010/main" val="3321530778"/>
              </p:ext>
            </p:extLst>
          </p:nvPr>
        </p:nvGraphicFramePr>
        <p:xfrm>
          <a:off x="868239" y="461550"/>
          <a:ext cx="7616556" cy="5830283"/>
        </p:xfrm>
        <a:graphic>
          <a:graphicData uri="http://schemas.openxmlformats.org/presentationml/2006/ole">
            <mc:AlternateContent xmlns:mc="http://schemas.openxmlformats.org/markup-compatibility/2006">
              <mc:Choice xmlns:v="urn:schemas-microsoft-com:vml" Requires="v">
                <p:oleObj spid="_x0000_s10282" name="SPW 12.0 Graph" r:id="rId4" imgW="5950004" imgH="4555322" progId="SigmaPlotGraphicObject.11">
                  <p:embed/>
                </p:oleObj>
              </mc:Choice>
              <mc:Fallback>
                <p:oleObj name="SPW 12.0 Graph" r:id="rId4" imgW="5950004" imgH="4555322" progId="SigmaPlotGraphicObject.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239" y="461550"/>
                        <a:ext cx="7616556" cy="5830283"/>
                      </a:xfrm>
                      <a:prstGeom prst="rect">
                        <a:avLst/>
                      </a:prstGeom>
                      <a:noFill/>
                      <a:ln>
                        <a:noFill/>
                      </a:ln>
                      <a:effectLst/>
                      <a:extLst/>
                    </p:spPr>
                  </p:pic>
                </p:oleObj>
              </mc:Fallback>
            </mc:AlternateContent>
          </a:graphicData>
        </a:graphic>
      </p:graphicFrame>
      <p:grpSp>
        <p:nvGrpSpPr>
          <p:cNvPr id="21" name="Group 20"/>
          <p:cNvGrpSpPr/>
          <p:nvPr/>
        </p:nvGrpSpPr>
        <p:grpSpPr>
          <a:xfrm>
            <a:off x="6325684" y="3401095"/>
            <a:ext cx="338554" cy="1199047"/>
            <a:chOff x="5986046" y="3479471"/>
            <a:chExt cx="338554" cy="1199047"/>
          </a:xfrm>
        </p:grpSpPr>
        <p:sp>
          <p:nvSpPr>
            <p:cNvPr id="6" name="TextBox 5"/>
            <p:cNvSpPr txBox="1"/>
            <p:nvPr/>
          </p:nvSpPr>
          <p:spPr>
            <a:xfrm rot="16200000">
              <a:off x="5835363" y="4189282"/>
              <a:ext cx="639919" cy="338554"/>
            </a:xfrm>
            <a:prstGeom prst="rect">
              <a:avLst/>
            </a:prstGeom>
            <a:noFill/>
          </p:spPr>
          <p:txBody>
            <a:bodyPr wrap="none" rtlCol="0">
              <a:spAutoFit/>
            </a:bodyPr>
            <a:lstStyle/>
            <a:p>
              <a:r>
                <a:rPr lang="en-US" sz="1600" b="1" dirty="0" smtClean="0">
                  <a:solidFill>
                    <a:schemeClr val="tx2"/>
                  </a:solidFill>
                  <a:latin typeface="Arial" pitchFamily="34" charset="0"/>
                  <a:cs typeface="Arial" pitchFamily="34" charset="0"/>
                </a:rPr>
                <a:t>2004</a:t>
              </a:r>
              <a:endParaRPr lang="en-US" sz="1600" b="1" dirty="0">
                <a:solidFill>
                  <a:schemeClr val="tx2"/>
                </a:solidFill>
                <a:latin typeface="Arial" pitchFamily="34" charset="0"/>
                <a:cs typeface="Arial" pitchFamily="34" charset="0"/>
              </a:endParaRPr>
            </a:p>
          </p:txBody>
        </p:sp>
        <p:cxnSp>
          <p:nvCxnSpPr>
            <p:cNvPr id="10" name="Straight Arrow Connector 9"/>
            <p:cNvCxnSpPr>
              <a:stCxn id="6" idx="3"/>
            </p:cNvCxnSpPr>
            <p:nvPr/>
          </p:nvCxnSpPr>
          <p:spPr>
            <a:xfrm flipH="1" flipV="1">
              <a:off x="6151419" y="3479471"/>
              <a:ext cx="3904" cy="559129"/>
            </a:xfrm>
            <a:prstGeom prst="straightConnector1">
              <a:avLst/>
            </a:prstGeom>
            <a:ln w="25400">
              <a:tailEnd type="stealth"/>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6961411" y="1184360"/>
            <a:ext cx="338554" cy="1195451"/>
            <a:chOff x="6595647" y="1523999"/>
            <a:chExt cx="338554" cy="1195450"/>
          </a:xfrm>
        </p:grpSpPr>
        <p:sp>
          <p:nvSpPr>
            <p:cNvPr id="7" name="TextBox 6"/>
            <p:cNvSpPr txBox="1"/>
            <p:nvPr/>
          </p:nvSpPr>
          <p:spPr>
            <a:xfrm rot="16200000">
              <a:off x="6444964" y="1674682"/>
              <a:ext cx="639919" cy="338554"/>
            </a:xfrm>
            <a:prstGeom prst="rect">
              <a:avLst/>
            </a:prstGeom>
            <a:noFill/>
          </p:spPr>
          <p:txBody>
            <a:bodyPr wrap="none" rtlCol="0">
              <a:spAutoFit/>
            </a:bodyPr>
            <a:lstStyle/>
            <a:p>
              <a:r>
                <a:rPr lang="en-US" sz="1600" b="1" dirty="0" smtClean="0">
                  <a:solidFill>
                    <a:schemeClr val="tx2"/>
                  </a:solidFill>
                  <a:latin typeface="Arial" pitchFamily="34" charset="0"/>
                  <a:cs typeface="Arial" pitchFamily="34" charset="0"/>
                </a:rPr>
                <a:t>2009</a:t>
              </a:r>
              <a:endParaRPr lang="en-US" sz="1600" b="1" dirty="0">
                <a:solidFill>
                  <a:schemeClr val="tx2"/>
                </a:solidFill>
                <a:latin typeface="Arial" pitchFamily="34" charset="0"/>
                <a:cs typeface="Arial" pitchFamily="34" charset="0"/>
              </a:endParaRPr>
            </a:p>
          </p:txBody>
        </p:sp>
        <p:cxnSp>
          <p:nvCxnSpPr>
            <p:cNvPr id="13" name="Straight Arrow Connector 12"/>
            <p:cNvCxnSpPr>
              <a:stCxn id="7" idx="1"/>
            </p:cNvCxnSpPr>
            <p:nvPr/>
          </p:nvCxnSpPr>
          <p:spPr>
            <a:xfrm>
              <a:off x="6764924" y="2163918"/>
              <a:ext cx="4011" cy="555531"/>
            </a:xfrm>
            <a:prstGeom prst="straightConnector1">
              <a:avLst/>
            </a:prstGeom>
            <a:ln w="25400">
              <a:tailEnd type="stealth"/>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3700909" y="6396337"/>
            <a:ext cx="5548314" cy="461665"/>
          </a:xfrm>
          <a:prstGeom prst="rect">
            <a:avLst/>
          </a:prstGeom>
          <a:noFill/>
        </p:spPr>
        <p:txBody>
          <a:bodyPr wrap="none" rtlCol="0">
            <a:spAutoFit/>
          </a:bodyPr>
          <a:lstStyle/>
          <a:p>
            <a:r>
              <a:rPr lang="en-US" sz="1200" i="1" dirty="0" smtClean="0"/>
              <a:t>Source: US Energy Information Administration</a:t>
            </a:r>
          </a:p>
          <a:p>
            <a:pPr algn="r"/>
            <a:r>
              <a:rPr lang="en-US" sz="1200" i="1" dirty="0" smtClean="0"/>
              <a:t>http://www.eia.gov/dnav/pet/pet_move_impcus_a2_nus_epc0_im0_mbblpd_a.htm</a:t>
            </a:r>
            <a:endParaRPr lang="en-US" sz="1200" i="1" dirty="0"/>
          </a:p>
        </p:txBody>
      </p:sp>
      <p:sp>
        <p:nvSpPr>
          <p:cNvPr id="3074" name="Rectangle 2"/>
          <p:cNvSpPr>
            <a:spLocks noChangeArrowheads="1"/>
          </p:cNvSpPr>
          <p:nvPr/>
        </p:nvSpPr>
        <p:spPr bwMode="auto">
          <a:xfrm>
            <a:off x="0" y="0"/>
            <a:ext cx="9144000" cy="914400"/>
          </a:xfrm>
          <a:prstGeom prst="rect">
            <a:avLst/>
          </a:prstGeom>
          <a:solidFill>
            <a:srgbClr val="00206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3075" name="Text Box 8"/>
          <p:cNvSpPr txBox="1">
            <a:spLocks noChangeArrowheads="1"/>
          </p:cNvSpPr>
          <p:nvPr/>
        </p:nvSpPr>
        <p:spPr bwMode="auto">
          <a:xfrm>
            <a:off x="2707095" y="133351"/>
            <a:ext cx="3518912" cy="646331"/>
          </a:xfrm>
          <a:prstGeom prst="rect">
            <a:avLst/>
          </a:prstGeom>
          <a:noFill/>
          <a:ln w="9525">
            <a:noFill/>
            <a:miter lim="800000"/>
            <a:headEnd/>
            <a:tailEnd/>
          </a:ln>
        </p:spPr>
        <p:txBody>
          <a:bodyPr wrap="none">
            <a:spAutoFit/>
          </a:bodyPr>
          <a:lstStyle/>
          <a:p>
            <a:pPr fontAlgn="base">
              <a:spcBef>
                <a:spcPct val="0"/>
              </a:spcBef>
              <a:spcAft>
                <a:spcPct val="0"/>
              </a:spcAft>
            </a:pPr>
            <a:r>
              <a:rPr lang="en-US" sz="3600" b="1" dirty="0" smtClean="0">
                <a:solidFill>
                  <a:srgbClr val="FFFF00"/>
                </a:solidFill>
                <a:latin typeface="Arial" panose="020B0604020202020204" pitchFamily="34" charset="0"/>
                <a:cs typeface="Arial" panose="020B0604020202020204" pitchFamily="34" charset="0"/>
              </a:rPr>
              <a:t>US  Oil Imports</a:t>
            </a:r>
          </a:p>
        </p:txBody>
      </p:sp>
    </p:spTree>
    <p:extLst>
      <p:ext uri="{BB962C8B-B14F-4D97-AF65-F5344CB8AC3E}">
        <p14:creationId xmlns:p14="http://schemas.microsoft.com/office/powerpoint/2010/main" val="283376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4095750" y="6400801"/>
            <a:ext cx="5073440" cy="46166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b="1" smtClean="0">
                <a:solidFill>
                  <a:srgbClr val="000099"/>
                </a:solidFill>
                <a:latin typeface="Arial" charset="0"/>
              </a:rPr>
              <a:t>Total peatland area = </a:t>
            </a:r>
            <a:r>
              <a:rPr lang="en-US" sz="2400" b="1" i="1" smtClean="0">
                <a:solidFill>
                  <a:srgbClr val="000099"/>
                </a:solidFill>
                <a:latin typeface="Arial" charset="0"/>
              </a:rPr>
              <a:t>365,160 km</a:t>
            </a:r>
            <a:r>
              <a:rPr lang="en-US" sz="2400" b="1" i="1" baseline="30000" smtClean="0">
                <a:solidFill>
                  <a:srgbClr val="000099"/>
                </a:solidFill>
                <a:latin typeface="Arial" charset="0"/>
              </a:rPr>
              <a:t>2</a:t>
            </a:r>
          </a:p>
        </p:txBody>
      </p:sp>
      <p:sp>
        <p:nvSpPr>
          <p:cNvPr id="51203" name="Rectangle 4"/>
          <p:cNvSpPr>
            <a:spLocks noChangeArrowheads="1"/>
          </p:cNvSpPr>
          <p:nvPr/>
        </p:nvSpPr>
        <p:spPr bwMode="auto">
          <a:xfrm>
            <a:off x="0" y="1"/>
            <a:ext cx="9144000" cy="876300"/>
          </a:xfrm>
          <a:prstGeom prst="rect">
            <a:avLst/>
          </a:prstGeom>
          <a:solidFill>
            <a:srgbClr val="002060"/>
          </a:solidFill>
          <a:ln w="9525">
            <a:solidFill>
              <a:schemeClr val="tx1"/>
            </a:solidFill>
            <a:miter lim="800000"/>
            <a:headEnd/>
            <a:tailEnd/>
          </a:ln>
        </p:spPr>
        <p:txBody>
          <a:bodyPr wrap="none" anchor="ctr"/>
          <a:lstStyle/>
          <a:p>
            <a:pPr algn="ctr" fontAlgn="base">
              <a:spcBef>
                <a:spcPct val="0"/>
              </a:spcBef>
              <a:spcAft>
                <a:spcPct val="0"/>
              </a:spcAft>
            </a:pPr>
            <a:endParaRPr lang="en-US" sz="2400" smtClean="0">
              <a:solidFill>
                <a:srgbClr val="000000"/>
              </a:solidFill>
            </a:endParaRPr>
          </a:p>
        </p:txBody>
      </p:sp>
      <p:pic>
        <p:nvPicPr>
          <p:cNvPr id="51204" name="Picture 5" descr="figure1"/>
          <p:cNvPicPr>
            <a:picLocks noChangeAspect="1" noChangeArrowheads="1"/>
          </p:cNvPicPr>
          <p:nvPr/>
        </p:nvPicPr>
        <p:blipFill>
          <a:blip r:embed="rId2" cstate="print"/>
          <a:srcRect/>
          <a:stretch>
            <a:fillRect/>
          </a:stretch>
        </p:blipFill>
        <p:spPr bwMode="auto">
          <a:xfrm>
            <a:off x="271465" y="1219201"/>
            <a:ext cx="8059737" cy="4770439"/>
          </a:xfrm>
          <a:prstGeom prst="rect">
            <a:avLst/>
          </a:prstGeom>
          <a:noFill/>
          <a:ln w="9525">
            <a:noFill/>
            <a:miter lim="800000"/>
            <a:headEnd/>
            <a:tailEnd/>
          </a:ln>
        </p:spPr>
      </p:pic>
      <p:sp>
        <p:nvSpPr>
          <p:cNvPr id="51205" name="Text Box 6"/>
          <p:cNvSpPr txBox="1">
            <a:spLocks noChangeArrowheads="1"/>
          </p:cNvSpPr>
          <p:nvPr/>
        </p:nvSpPr>
        <p:spPr bwMode="auto">
          <a:xfrm>
            <a:off x="6878639" y="990601"/>
            <a:ext cx="1417376" cy="46166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b="1" smtClean="0">
                <a:solidFill>
                  <a:srgbClr val="000000"/>
                </a:solidFill>
                <a:latin typeface="Arial" charset="0"/>
              </a:rPr>
              <a:t>% Cover</a:t>
            </a:r>
          </a:p>
        </p:txBody>
      </p:sp>
      <p:sp>
        <p:nvSpPr>
          <p:cNvPr id="51206" name="Text Box 7"/>
          <p:cNvSpPr txBox="1">
            <a:spLocks noChangeArrowheads="1"/>
          </p:cNvSpPr>
          <p:nvPr/>
        </p:nvSpPr>
        <p:spPr bwMode="auto">
          <a:xfrm>
            <a:off x="1" y="6461125"/>
            <a:ext cx="2050690" cy="40011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000" b="1" i="1" smtClean="0">
                <a:solidFill>
                  <a:srgbClr val="000000"/>
                </a:solidFill>
                <a:latin typeface="Arial" charset="0"/>
              </a:rPr>
              <a:t>Vitt et al. (2000)</a:t>
            </a:r>
          </a:p>
        </p:txBody>
      </p:sp>
      <p:sp>
        <p:nvSpPr>
          <p:cNvPr id="51207" name="Text Box 8"/>
          <p:cNvSpPr txBox="1">
            <a:spLocks noChangeArrowheads="1"/>
          </p:cNvSpPr>
          <p:nvPr/>
        </p:nvSpPr>
        <p:spPr bwMode="auto">
          <a:xfrm>
            <a:off x="552983" y="140200"/>
            <a:ext cx="8161209" cy="646331"/>
          </a:xfrm>
          <a:prstGeom prst="rect">
            <a:avLst/>
          </a:prstGeom>
          <a:noFill/>
          <a:ln w="9525">
            <a:noFill/>
            <a:miter lim="800000"/>
            <a:headEnd/>
            <a:tailEnd/>
          </a:ln>
        </p:spPr>
        <p:txBody>
          <a:bodyPr wrap="none">
            <a:spAutoFit/>
          </a:bodyPr>
          <a:lstStyle/>
          <a:p>
            <a:pPr fontAlgn="base">
              <a:spcBef>
                <a:spcPct val="0"/>
              </a:spcBef>
              <a:spcAft>
                <a:spcPct val="0"/>
              </a:spcAft>
            </a:pPr>
            <a:r>
              <a:rPr lang="en-US" sz="3600" b="1" dirty="0" smtClean="0">
                <a:solidFill>
                  <a:srgbClr val="FFFF00"/>
                </a:solidFill>
                <a:latin typeface="Arial" charset="0"/>
              </a:rPr>
              <a:t>30% of Oil </a:t>
            </a:r>
            <a:r>
              <a:rPr lang="en-US" sz="3600" b="1" dirty="0">
                <a:solidFill>
                  <a:srgbClr val="FFFF00"/>
                </a:solidFill>
                <a:latin typeface="Arial" charset="0"/>
              </a:rPr>
              <a:t>S</a:t>
            </a:r>
            <a:r>
              <a:rPr lang="en-US" sz="3600" b="1" dirty="0" smtClean="0">
                <a:solidFill>
                  <a:srgbClr val="FFFF00"/>
                </a:solidFill>
                <a:latin typeface="Arial" charset="0"/>
              </a:rPr>
              <a:t>ands </a:t>
            </a:r>
            <a:r>
              <a:rPr lang="en-US" sz="3600" b="1" dirty="0">
                <a:solidFill>
                  <a:srgbClr val="FFFF00"/>
                </a:solidFill>
                <a:latin typeface="Arial" charset="0"/>
              </a:rPr>
              <a:t>R</a:t>
            </a:r>
            <a:r>
              <a:rPr lang="en-US" sz="3600" b="1" dirty="0" smtClean="0">
                <a:solidFill>
                  <a:srgbClr val="FFFF00"/>
                </a:solidFill>
                <a:latin typeface="Arial" charset="0"/>
              </a:rPr>
              <a:t>egion is </a:t>
            </a:r>
            <a:r>
              <a:rPr lang="en-US" sz="3600" b="1" dirty="0" err="1">
                <a:solidFill>
                  <a:srgbClr val="FFFF00"/>
                </a:solidFill>
                <a:latin typeface="Arial" charset="0"/>
              </a:rPr>
              <a:t>P</a:t>
            </a:r>
            <a:r>
              <a:rPr lang="en-US" sz="3600" b="1" dirty="0" err="1" smtClean="0">
                <a:solidFill>
                  <a:srgbClr val="FFFF00"/>
                </a:solidFill>
                <a:latin typeface="Arial" charset="0"/>
              </a:rPr>
              <a:t>eatland</a:t>
            </a:r>
            <a:endParaRPr lang="en-US" sz="3600" b="1" dirty="0" smtClean="0">
              <a:solidFill>
                <a:srgbClr val="FFFF00"/>
              </a:solidFill>
              <a:latin typeface="Arial" charset="0"/>
            </a:endParaRPr>
          </a:p>
        </p:txBody>
      </p:sp>
    </p:spTree>
    <p:extLst>
      <p:ext uri="{BB962C8B-B14F-4D97-AF65-F5344CB8AC3E}">
        <p14:creationId xmlns:p14="http://schemas.microsoft.com/office/powerpoint/2010/main" val="29972640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95235" name="Text Box 3"/>
          <p:cNvSpPr txBox="1">
            <a:spLocks noChangeArrowheads="1"/>
          </p:cNvSpPr>
          <p:nvPr/>
        </p:nvSpPr>
        <p:spPr bwMode="auto">
          <a:xfrm>
            <a:off x="7085014" y="6521450"/>
            <a:ext cx="1811714" cy="338554"/>
          </a:xfrm>
          <a:prstGeom prst="rect">
            <a:avLst/>
          </a:prstGeom>
          <a:noFill/>
          <a:ln w="9525">
            <a:noFill/>
            <a:miter lim="800000"/>
            <a:headEnd/>
            <a:tailEnd/>
          </a:ln>
        </p:spPr>
        <p:txBody>
          <a:bodyPr wrap="none">
            <a:spAutoFit/>
          </a:bodyPr>
          <a:lstStyle/>
          <a:p>
            <a:pPr fontAlgn="base">
              <a:spcBef>
                <a:spcPct val="0"/>
              </a:spcBef>
              <a:spcAft>
                <a:spcPct val="0"/>
              </a:spcAft>
            </a:pPr>
            <a:r>
              <a:rPr lang="en-US" sz="1600" b="1" i="1" smtClean="0">
                <a:solidFill>
                  <a:srgbClr val="FFFFFF"/>
                </a:solidFill>
              </a:rPr>
              <a:t>Photo by Kim Scott</a:t>
            </a:r>
          </a:p>
        </p:txBody>
      </p:sp>
      <p:sp>
        <p:nvSpPr>
          <p:cNvPr id="95236" name="Rectangle 5"/>
          <p:cNvSpPr>
            <a:spLocks noChangeArrowheads="1"/>
          </p:cNvSpPr>
          <p:nvPr/>
        </p:nvSpPr>
        <p:spPr bwMode="auto">
          <a:xfrm>
            <a:off x="0" y="0"/>
            <a:ext cx="9144000" cy="838200"/>
          </a:xfrm>
          <a:prstGeom prst="rect">
            <a:avLst/>
          </a:prstGeom>
          <a:solidFill>
            <a:srgbClr val="00206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95237" name="Text Box 6"/>
          <p:cNvSpPr txBox="1">
            <a:spLocks noChangeArrowheads="1"/>
          </p:cNvSpPr>
          <p:nvPr/>
        </p:nvSpPr>
        <p:spPr bwMode="auto">
          <a:xfrm>
            <a:off x="2309949" y="119428"/>
            <a:ext cx="4761240" cy="584775"/>
          </a:xfrm>
          <a:prstGeom prst="rect">
            <a:avLst/>
          </a:prstGeom>
          <a:noFill/>
          <a:ln w="9525">
            <a:noFill/>
            <a:miter lim="800000"/>
            <a:headEnd/>
            <a:tailEnd/>
          </a:ln>
        </p:spPr>
        <p:txBody>
          <a:bodyPr wrap="none">
            <a:spAutoFit/>
          </a:bodyPr>
          <a:lstStyle/>
          <a:p>
            <a:pPr fontAlgn="base">
              <a:spcBef>
                <a:spcPct val="0"/>
              </a:spcBef>
              <a:spcAft>
                <a:spcPct val="0"/>
              </a:spcAft>
            </a:pPr>
            <a:r>
              <a:rPr lang="en-US" sz="3200" b="1" dirty="0" smtClean="0">
                <a:solidFill>
                  <a:srgbClr val="FFFF00"/>
                </a:solidFill>
                <a:latin typeface="Arial" panose="020B0604020202020204" pitchFamily="34" charset="0"/>
                <a:cs typeface="Arial" panose="020B0604020202020204" pitchFamily="34" charset="0"/>
              </a:rPr>
              <a:t>Oil Sands Development</a:t>
            </a:r>
          </a:p>
        </p:txBody>
      </p:sp>
    </p:spTree>
    <p:extLst>
      <p:ext uri="{BB962C8B-B14F-4D97-AF65-F5344CB8AC3E}">
        <p14:creationId xmlns:p14="http://schemas.microsoft.com/office/powerpoint/2010/main" val="12198633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Alberta Spring 2007 005"/>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26979" name="Text Box 3"/>
          <p:cNvSpPr txBox="1">
            <a:spLocks noChangeArrowheads="1"/>
          </p:cNvSpPr>
          <p:nvPr/>
        </p:nvSpPr>
        <p:spPr bwMode="auto">
          <a:xfrm>
            <a:off x="7085014" y="6521450"/>
            <a:ext cx="1811714" cy="338554"/>
          </a:xfrm>
          <a:prstGeom prst="rect">
            <a:avLst/>
          </a:prstGeom>
          <a:noFill/>
          <a:ln w="9525">
            <a:noFill/>
            <a:miter lim="800000"/>
            <a:headEnd/>
            <a:tailEnd/>
          </a:ln>
        </p:spPr>
        <p:txBody>
          <a:bodyPr wrap="none">
            <a:spAutoFit/>
          </a:bodyPr>
          <a:lstStyle/>
          <a:p>
            <a:pPr fontAlgn="base">
              <a:spcBef>
                <a:spcPct val="0"/>
              </a:spcBef>
              <a:spcAft>
                <a:spcPct val="0"/>
              </a:spcAft>
            </a:pPr>
            <a:r>
              <a:rPr lang="en-US" sz="1600" b="1" i="1" smtClean="0">
                <a:solidFill>
                  <a:srgbClr val="FFFFFF"/>
                </a:solidFill>
              </a:rPr>
              <a:t>Photo by Kim Scott</a:t>
            </a:r>
          </a:p>
        </p:txBody>
      </p:sp>
      <p:sp>
        <p:nvSpPr>
          <p:cNvPr id="126980" name="Rectangle 4"/>
          <p:cNvSpPr>
            <a:spLocks noChangeArrowheads="1"/>
          </p:cNvSpPr>
          <p:nvPr/>
        </p:nvSpPr>
        <p:spPr bwMode="auto">
          <a:xfrm>
            <a:off x="0" y="0"/>
            <a:ext cx="9144000" cy="838200"/>
          </a:xfrm>
          <a:prstGeom prst="rect">
            <a:avLst/>
          </a:prstGeom>
          <a:solidFill>
            <a:srgbClr val="00206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grpSp>
        <p:nvGrpSpPr>
          <p:cNvPr id="2" name="Group 8"/>
          <p:cNvGrpSpPr>
            <a:grpSpLocks/>
          </p:cNvGrpSpPr>
          <p:nvPr/>
        </p:nvGrpSpPr>
        <p:grpSpPr bwMode="auto">
          <a:xfrm>
            <a:off x="5791200" y="1066800"/>
            <a:ext cx="1752600" cy="990600"/>
            <a:chOff x="3648" y="672"/>
            <a:chExt cx="1104" cy="624"/>
          </a:xfrm>
        </p:grpSpPr>
        <p:sp>
          <p:nvSpPr>
            <p:cNvPr id="126983" name="AutoShape 6"/>
            <p:cNvSpPr>
              <a:spLocks noChangeArrowheads="1"/>
            </p:cNvSpPr>
            <p:nvPr/>
          </p:nvSpPr>
          <p:spPr bwMode="auto">
            <a:xfrm>
              <a:off x="3648" y="672"/>
              <a:ext cx="1104" cy="624"/>
            </a:xfrm>
            <a:prstGeom prst="cloudCallout">
              <a:avLst>
                <a:gd name="adj1" fmla="val -97009"/>
                <a:gd name="adj2" fmla="val -27722"/>
              </a:avLst>
            </a:prstGeom>
            <a:solidFill>
              <a:schemeClr val="accent1"/>
            </a:solidFill>
            <a:ln w="9525">
              <a:solidFill>
                <a:schemeClr val="tx1"/>
              </a:solidFill>
              <a:round/>
              <a:headEnd/>
              <a:tailEnd/>
            </a:ln>
          </p:spPr>
          <p:txBody>
            <a:bodyPr/>
            <a:lstStyle/>
            <a:p>
              <a:pPr algn="ctr" fontAlgn="base">
                <a:spcBef>
                  <a:spcPct val="0"/>
                </a:spcBef>
                <a:spcAft>
                  <a:spcPct val="0"/>
                </a:spcAft>
              </a:pPr>
              <a:endParaRPr lang="en-US" smtClean="0">
                <a:solidFill>
                  <a:srgbClr val="000000"/>
                </a:solidFill>
              </a:endParaRPr>
            </a:p>
          </p:txBody>
        </p:sp>
        <p:sp>
          <p:nvSpPr>
            <p:cNvPr id="126984" name="Text Box 7"/>
            <p:cNvSpPr txBox="1">
              <a:spLocks noChangeArrowheads="1"/>
            </p:cNvSpPr>
            <p:nvPr/>
          </p:nvSpPr>
          <p:spPr bwMode="auto">
            <a:xfrm>
              <a:off x="3936" y="816"/>
              <a:ext cx="494" cy="330"/>
            </a:xfrm>
            <a:prstGeom prst="rect">
              <a:avLst/>
            </a:prstGeom>
            <a:noFill/>
            <a:ln w="9525">
              <a:noFill/>
              <a:miter lim="800000"/>
              <a:headEnd/>
              <a:tailEnd/>
            </a:ln>
          </p:spPr>
          <p:txBody>
            <a:bodyPr wrap="none">
              <a:spAutoFit/>
            </a:bodyPr>
            <a:lstStyle/>
            <a:p>
              <a:pPr fontAlgn="base">
                <a:spcBef>
                  <a:spcPct val="0"/>
                </a:spcBef>
                <a:spcAft>
                  <a:spcPct val="0"/>
                </a:spcAft>
              </a:pPr>
              <a:r>
                <a:rPr lang="en-US" sz="2800" b="1" dirty="0" err="1" smtClean="0">
                  <a:solidFill>
                    <a:srgbClr val="FF0000"/>
                  </a:solidFill>
                </a:rPr>
                <a:t>SO</a:t>
              </a:r>
              <a:r>
                <a:rPr lang="en-US" sz="2800" b="1" baseline="-25000" dirty="0" err="1" smtClean="0">
                  <a:solidFill>
                    <a:srgbClr val="FF0000"/>
                  </a:solidFill>
                </a:rPr>
                <a:t>x</a:t>
              </a:r>
              <a:endParaRPr lang="en-US" sz="2800" b="1" baseline="-25000" dirty="0" smtClean="0">
                <a:solidFill>
                  <a:srgbClr val="FF0000"/>
                </a:solidFill>
              </a:endParaRPr>
            </a:p>
          </p:txBody>
        </p:sp>
      </p:grpSp>
      <p:sp>
        <p:nvSpPr>
          <p:cNvPr id="11" name="Text Box 6"/>
          <p:cNvSpPr txBox="1">
            <a:spLocks noChangeArrowheads="1"/>
          </p:cNvSpPr>
          <p:nvPr/>
        </p:nvSpPr>
        <p:spPr bwMode="auto">
          <a:xfrm>
            <a:off x="2309949" y="106365"/>
            <a:ext cx="4761240" cy="584775"/>
          </a:xfrm>
          <a:prstGeom prst="rect">
            <a:avLst/>
          </a:prstGeom>
          <a:noFill/>
          <a:ln w="9525">
            <a:noFill/>
            <a:miter lim="800000"/>
            <a:headEnd/>
            <a:tailEnd/>
          </a:ln>
        </p:spPr>
        <p:txBody>
          <a:bodyPr wrap="none">
            <a:spAutoFit/>
          </a:bodyPr>
          <a:lstStyle/>
          <a:p>
            <a:pPr fontAlgn="base">
              <a:spcBef>
                <a:spcPct val="0"/>
              </a:spcBef>
              <a:spcAft>
                <a:spcPct val="0"/>
              </a:spcAft>
            </a:pPr>
            <a:r>
              <a:rPr lang="en-US" sz="3200" b="1" dirty="0" smtClean="0">
                <a:solidFill>
                  <a:srgbClr val="FFFF00"/>
                </a:solidFill>
                <a:latin typeface="Arial" panose="020B0604020202020204" pitchFamily="34" charset="0"/>
                <a:cs typeface="Arial" panose="020B0604020202020204" pitchFamily="34" charset="0"/>
              </a:rPr>
              <a:t>Oil Sands Development</a:t>
            </a:r>
          </a:p>
        </p:txBody>
      </p:sp>
    </p:spTree>
    <p:extLst>
      <p:ext uri="{BB962C8B-B14F-4D97-AF65-F5344CB8AC3E}">
        <p14:creationId xmlns:p14="http://schemas.microsoft.com/office/powerpoint/2010/main" val="312153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109-0960_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 Box 3"/>
          <p:cNvSpPr txBox="1">
            <a:spLocks noChangeArrowheads="1"/>
          </p:cNvSpPr>
          <p:nvPr/>
        </p:nvSpPr>
        <p:spPr bwMode="auto">
          <a:xfrm>
            <a:off x="7727950" y="6553201"/>
            <a:ext cx="14285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sz="1400" b="1" smtClean="0">
                <a:solidFill>
                  <a:srgbClr val="000000"/>
                </a:solidFill>
              </a:rPr>
              <a:t>Photo by RKW</a:t>
            </a:r>
          </a:p>
        </p:txBody>
      </p:sp>
      <p:sp>
        <p:nvSpPr>
          <p:cNvPr id="4" name="TextBox 3"/>
          <p:cNvSpPr txBox="1"/>
          <p:nvPr/>
        </p:nvSpPr>
        <p:spPr>
          <a:xfrm>
            <a:off x="2584259" y="662621"/>
            <a:ext cx="4338047" cy="523220"/>
          </a:xfrm>
          <a:prstGeom prst="rect">
            <a:avLst/>
          </a:prstGeom>
          <a:noFill/>
        </p:spPr>
        <p:txBody>
          <a:bodyPr wrap="none" rtlCol="0">
            <a:spAutoFit/>
          </a:bodyPr>
          <a:lstStyle/>
          <a:p>
            <a:r>
              <a:rPr lang="en-US" sz="2800" b="1" dirty="0" smtClean="0">
                <a:latin typeface="Arial" panose="020B0604020202020204" pitchFamily="34" charset="0"/>
                <a:cs typeface="Arial" panose="020B0604020202020204" pitchFamily="34" charset="0"/>
              </a:rPr>
              <a:t>Fire and Carbon Cycling</a:t>
            </a:r>
            <a:endParaRPr lang="en-US" sz="2800" b="1" dirty="0">
              <a:latin typeface="Arial" panose="020B0604020202020204" pitchFamily="34" charset="0"/>
              <a:cs typeface="Arial" panose="020B0604020202020204" pitchFamily="34" charset="0"/>
            </a:endParaRPr>
          </a:p>
        </p:txBody>
      </p:sp>
      <p:sp>
        <p:nvSpPr>
          <p:cNvPr id="5" name="TextBox 4"/>
          <p:cNvSpPr txBox="1"/>
          <p:nvPr/>
        </p:nvSpPr>
        <p:spPr>
          <a:xfrm>
            <a:off x="2076107" y="1255953"/>
            <a:ext cx="5354351" cy="523220"/>
          </a:xfrm>
          <a:prstGeom prst="rect">
            <a:avLst/>
          </a:prstGeom>
          <a:noFill/>
        </p:spPr>
        <p:txBody>
          <a:bodyPr wrap="none" rtlCol="0">
            <a:spAutoFit/>
          </a:bodyPr>
          <a:lstStyle/>
          <a:p>
            <a:r>
              <a:rPr lang="en-US" sz="2800" b="1" dirty="0" smtClean="0">
                <a:latin typeface="Arial" panose="020B0604020202020204" pitchFamily="34" charset="0"/>
                <a:cs typeface="Arial" panose="020B0604020202020204" pitchFamily="34" charset="0"/>
              </a:rPr>
              <a:t>Bogs, Nitrogen, and Oil Sands</a:t>
            </a:r>
            <a:endParaRPr lang="en-US" sz="2800" b="1" dirty="0">
              <a:latin typeface="Arial" panose="020B0604020202020204" pitchFamily="34" charset="0"/>
              <a:cs typeface="Arial" panose="020B0604020202020204" pitchFamily="34" charset="0"/>
            </a:endParaRPr>
          </a:p>
        </p:txBody>
      </p:sp>
      <p:sp>
        <p:nvSpPr>
          <p:cNvPr id="6" name="TextBox 5"/>
          <p:cNvSpPr txBox="1"/>
          <p:nvPr/>
        </p:nvSpPr>
        <p:spPr>
          <a:xfrm>
            <a:off x="3172561" y="1849284"/>
            <a:ext cx="3161443" cy="523220"/>
          </a:xfrm>
          <a:prstGeom prst="rect">
            <a:avLst/>
          </a:prstGeom>
          <a:noFill/>
        </p:spPr>
        <p:txBody>
          <a:bodyPr wrap="none" rtlCol="0">
            <a:spAutoFit/>
          </a:bodyPr>
          <a:lstStyle/>
          <a:p>
            <a:r>
              <a:rPr lang="en-US" sz="2800" b="1" dirty="0" smtClean="0">
                <a:latin typeface="Arial" panose="020B0604020202020204" pitchFamily="34" charset="0"/>
                <a:cs typeface="Arial" panose="020B0604020202020204" pitchFamily="34" charset="0"/>
              </a:rPr>
              <a:t>Future Directions</a:t>
            </a:r>
            <a:endParaRPr lang="en-US" sz="2800" b="1" dirty="0">
              <a:latin typeface="Arial" panose="020B0604020202020204" pitchFamily="34" charset="0"/>
              <a:cs typeface="Arial" panose="020B0604020202020204" pitchFamily="34" charset="0"/>
            </a:endParaRPr>
          </a:p>
        </p:txBody>
      </p:sp>
      <p:sp>
        <p:nvSpPr>
          <p:cNvPr id="7" name="TextBox 6"/>
          <p:cNvSpPr txBox="1"/>
          <p:nvPr/>
        </p:nvSpPr>
        <p:spPr>
          <a:xfrm>
            <a:off x="3461099" y="69289"/>
            <a:ext cx="2584362" cy="523220"/>
          </a:xfrm>
          <a:prstGeom prst="rect">
            <a:avLst/>
          </a:prstGeom>
          <a:noFill/>
        </p:spPr>
        <p:txBody>
          <a:bodyPr wrap="none" rtlCol="0">
            <a:spAutoFit/>
          </a:bodyPr>
          <a:lstStyle/>
          <a:p>
            <a:r>
              <a:rPr lang="en-US" sz="2800" b="1" dirty="0" err="1" smtClean="0">
                <a:latin typeface="Arial" panose="020B0604020202020204" pitchFamily="34" charset="0"/>
                <a:cs typeface="Arial" panose="020B0604020202020204" pitchFamily="34" charset="0"/>
              </a:rPr>
              <a:t>Peatlands</a:t>
            </a:r>
            <a:r>
              <a:rPr lang="en-US" sz="2800" b="1" dirty="0" smtClean="0">
                <a:latin typeface="Arial" panose="020B0604020202020204" pitchFamily="34" charset="0"/>
                <a:cs typeface="Arial" panose="020B0604020202020204" pitchFamily="34" charset="0"/>
              </a:rPr>
              <a:t> 101</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52505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3"/>
          <p:cNvSpPr txBox="1">
            <a:spLocks noChangeArrowheads="1"/>
          </p:cNvSpPr>
          <p:nvPr/>
        </p:nvSpPr>
        <p:spPr bwMode="auto">
          <a:xfrm>
            <a:off x="7085014" y="6521450"/>
            <a:ext cx="1811714" cy="338554"/>
          </a:xfrm>
          <a:prstGeom prst="rect">
            <a:avLst/>
          </a:prstGeom>
          <a:noFill/>
          <a:ln w="9525">
            <a:noFill/>
            <a:miter lim="800000"/>
            <a:headEnd/>
            <a:tailEnd/>
          </a:ln>
        </p:spPr>
        <p:txBody>
          <a:bodyPr wrap="none">
            <a:spAutoFit/>
          </a:bodyPr>
          <a:lstStyle/>
          <a:p>
            <a:pPr fontAlgn="base">
              <a:spcBef>
                <a:spcPct val="0"/>
              </a:spcBef>
              <a:spcAft>
                <a:spcPct val="0"/>
              </a:spcAft>
            </a:pPr>
            <a:r>
              <a:rPr lang="en-US" sz="1600" b="1" i="1" smtClean="0">
                <a:solidFill>
                  <a:srgbClr val="FFFFFF"/>
                </a:solidFill>
              </a:rPr>
              <a:t>Photo by Kim Scott</a:t>
            </a:r>
          </a:p>
        </p:txBody>
      </p:sp>
      <p:sp>
        <p:nvSpPr>
          <p:cNvPr id="128003" name="Rectangle 4"/>
          <p:cNvSpPr>
            <a:spLocks noChangeArrowheads="1"/>
          </p:cNvSpPr>
          <p:nvPr/>
        </p:nvSpPr>
        <p:spPr bwMode="auto">
          <a:xfrm>
            <a:off x="0" y="0"/>
            <a:ext cx="9144000" cy="838200"/>
          </a:xfrm>
          <a:prstGeom prst="rect">
            <a:avLst/>
          </a:prstGeom>
          <a:solidFill>
            <a:srgbClr val="00206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pic>
        <p:nvPicPr>
          <p:cNvPr id="128005" name="Picture 10" descr="oil%20sands%20truck"/>
          <p:cNvPicPr>
            <a:picLocks noChangeAspect="1" noChangeArrowheads="1"/>
          </p:cNvPicPr>
          <p:nvPr/>
        </p:nvPicPr>
        <p:blipFill>
          <a:blip r:embed="rId2" cstate="print"/>
          <a:srcRect/>
          <a:stretch>
            <a:fillRect/>
          </a:stretch>
        </p:blipFill>
        <p:spPr bwMode="auto">
          <a:xfrm>
            <a:off x="0" y="838200"/>
            <a:ext cx="9144000" cy="6089651"/>
          </a:xfrm>
          <a:prstGeom prst="rect">
            <a:avLst/>
          </a:prstGeom>
          <a:noFill/>
          <a:ln w="9525">
            <a:noFill/>
            <a:miter lim="800000"/>
            <a:headEnd/>
            <a:tailEnd/>
          </a:ln>
        </p:spPr>
      </p:pic>
      <p:sp>
        <p:nvSpPr>
          <p:cNvPr id="128006" name="Text Box 11"/>
          <p:cNvSpPr txBox="1">
            <a:spLocks noChangeArrowheads="1"/>
          </p:cNvSpPr>
          <p:nvPr/>
        </p:nvSpPr>
        <p:spPr bwMode="auto">
          <a:xfrm>
            <a:off x="7483476" y="6553201"/>
            <a:ext cx="1457450" cy="307777"/>
          </a:xfrm>
          <a:prstGeom prst="rect">
            <a:avLst/>
          </a:prstGeom>
          <a:noFill/>
          <a:ln w="9525">
            <a:noFill/>
            <a:miter lim="800000"/>
            <a:headEnd/>
            <a:tailEnd/>
          </a:ln>
        </p:spPr>
        <p:txBody>
          <a:bodyPr wrap="none">
            <a:spAutoFit/>
          </a:bodyPr>
          <a:lstStyle/>
          <a:p>
            <a:pPr fontAlgn="base">
              <a:spcBef>
                <a:spcPct val="0"/>
              </a:spcBef>
              <a:spcAft>
                <a:spcPct val="0"/>
              </a:spcAft>
            </a:pPr>
            <a:r>
              <a:rPr lang="en-US" sz="1400" b="1" i="1" smtClean="0">
                <a:solidFill>
                  <a:srgbClr val="000000"/>
                </a:solidFill>
              </a:rPr>
              <a:t>blogs.chron.com </a:t>
            </a:r>
          </a:p>
        </p:txBody>
      </p:sp>
      <p:grpSp>
        <p:nvGrpSpPr>
          <p:cNvPr id="2" name="Group 13"/>
          <p:cNvGrpSpPr>
            <a:grpSpLocks/>
          </p:cNvGrpSpPr>
          <p:nvPr/>
        </p:nvGrpSpPr>
        <p:grpSpPr bwMode="auto">
          <a:xfrm>
            <a:off x="4953000" y="1143000"/>
            <a:ext cx="1752600" cy="990600"/>
            <a:chOff x="3120" y="720"/>
            <a:chExt cx="1104" cy="624"/>
          </a:xfrm>
        </p:grpSpPr>
        <p:sp>
          <p:nvSpPr>
            <p:cNvPr id="128008" name="AutoShape 7"/>
            <p:cNvSpPr>
              <a:spLocks noChangeArrowheads="1"/>
            </p:cNvSpPr>
            <p:nvPr/>
          </p:nvSpPr>
          <p:spPr bwMode="auto">
            <a:xfrm>
              <a:off x="3120" y="720"/>
              <a:ext cx="1104" cy="624"/>
            </a:xfrm>
            <a:prstGeom prst="cloudCallout">
              <a:avLst>
                <a:gd name="adj1" fmla="val -10056"/>
                <a:gd name="adj2" fmla="val 170671"/>
              </a:avLst>
            </a:prstGeom>
            <a:solidFill>
              <a:schemeClr val="accent1"/>
            </a:solidFill>
            <a:ln w="9525">
              <a:solidFill>
                <a:schemeClr val="tx1"/>
              </a:solidFill>
              <a:round/>
              <a:headEnd/>
              <a:tailEnd/>
            </a:ln>
          </p:spPr>
          <p:txBody>
            <a:bodyPr/>
            <a:lstStyle/>
            <a:p>
              <a:pPr algn="ctr" fontAlgn="base">
                <a:spcBef>
                  <a:spcPct val="0"/>
                </a:spcBef>
                <a:spcAft>
                  <a:spcPct val="0"/>
                </a:spcAft>
              </a:pPr>
              <a:endParaRPr lang="en-US" smtClean="0">
                <a:solidFill>
                  <a:srgbClr val="000000"/>
                </a:solidFill>
              </a:endParaRPr>
            </a:p>
          </p:txBody>
        </p:sp>
        <p:sp>
          <p:nvSpPr>
            <p:cNvPr id="128009" name="Text Box 8"/>
            <p:cNvSpPr txBox="1">
              <a:spLocks noChangeArrowheads="1"/>
            </p:cNvSpPr>
            <p:nvPr/>
          </p:nvSpPr>
          <p:spPr bwMode="auto">
            <a:xfrm>
              <a:off x="3408" y="864"/>
              <a:ext cx="531" cy="330"/>
            </a:xfrm>
            <a:prstGeom prst="rect">
              <a:avLst/>
            </a:prstGeom>
            <a:noFill/>
            <a:ln w="9525">
              <a:noFill/>
              <a:miter lim="800000"/>
              <a:headEnd/>
              <a:tailEnd/>
            </a:ln>
          </p:spPr>
          <p:txBody>
            <a:bodyPr wrap="none">
              <a:spAutoFit/>
            </a:bodyPr>
            <a:lstStyle/>
            <a:p>
              <a:pPr fontAlgn="base">
                <a:spcBef>
                  <a:spcPct val="0"/>
                </a:spcBef>
                <a:spcAft>
                  <a:spcPct val="0"/>
                </a:spcAft>
              </a:pPr>
              <a:r>
                <a:rPr lang="en-US" sz="2800" b="1" smtClean="0">
                  <a:solidFill>
                    <a:srgbClr val="FF0000"/>
                  </a:solidFill>
                </a:rPr>
                <a:t>NO</a:t>
              </a:r>
              <a:r>
                <a:rPr lang="en-US" sz="2800" b="1" baseline="-25000" smtClean="0">
                  <a:solidFill>
                    <a:srgbClr val="FF0000"/>
                  </a:solidFill>
                </a:rPr>
                <a:t>x</a:t>
              </a:r>
            </a:p>
          </p:txBody>
        </p:sp>
      </p:grpSp>
      <p:sp>
        <p:nvSpPr>
          <p:cNvPr id="10" name="Text Box 6"/>
          <p:cNvSpPr txBox="1">
            <a:spLocks noChangeArrowheads="1"/>
          </p:cNvSpPr>
          <p:nvPr/>
        </p:nvSpPr>
        <p:spPr bwMode="auto">
          <a:xfrm>
            <a:off x="2309949" y="106365"/>
            <a:ext cx="4761240" cy="584775"/>
          </a:xfrm>
          <a:prstGeom prst="rect">
            <a:avLst/>
          </a:prstGeom>
          <a:noFill/>
          <a:ln w="9525">
            <a:noFill/>
            <a:miter lim="800000"/>
            <a:headEnd/>
            <a:tailEnd/>
          </a:ln>
        </p:spPr>
        <p:txBody>
          <a:bodyPr wrap="none">
            <a:spAutoFit/>
          </a:bodyPr>
          <a:lstStyle/>
          <a:p>
            <a:pPr fontAlgn="base">
              <a:spcBef>
                <a:spcPct val="0"/>
              </a:spcBef>
              <a:spcAft>
                <a:spcPct val="0"/>
              </a:spcAft>
            </a:pPr>
            <a:r>
              <a:rPr lang="en-US" sz="3200" b="1" dirty="0" smtClean="0">
                <a:solidFill>
                  <a:srgbClr val="FFFF00"/>
                </a:solidFill>
                <a:latin typeface="Arial" panose="020B0604020202020204" pitchFamily="34" charset="0"/>
                <a:cs typeface="Arial" panose="020B0604020202020204" pitchFamily="34" charset="0"/>
              </a:rPr>
              <a:t>Oil Sands Development</a:t>
            </a:r>
          </a:p>
        </p:txBody>
      </p:sp>
    </p:spTree>
    <p:extLst>
      <p:ext uri="{BB962C8B-B14F-4D97-AF65-F5344CB8AC3E}">
        <p14:creationId xmlns:p14="http://schemas.microsoft.com/office/powerpoint/2010/main" val="71660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extBox 1"/>
          <p:cNvSpPr txBox="1"/>
          <p:nvPr/>
        </p:nvSpPr>
        <p:spPr>
          <a:xfrm>
            <a:off x="861702" y="345233"/>
            <a:ext cx="7420621" cy="707886"/>
          </a:xfrm>
          <a:prstGeom prst="rect">
            <a:avLst/>
          </a:prstGeom>
          <a:noFill/>
        </p:spPr>
        <p:txBody>
          <a:bodyPr wrap="none" rtlCol="0">
            <a:spAutoFit/>
          </a:bodyPr>
          <a:lstStyle/>
          <a:p>
            <a:pPr algn="ctr"/>
            <a:r>
              <a:rPr lang="en-US" sz="20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Can bogs serve as monitors of elevated N and S deposition</a:t>
            </a:r>
          </a:p>
          <a:p>
            <a:pPr algn="ctr"/>
            <a:r>
              <a:rPr lang="en-US" sz="20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In the oil sands region?</a:t>
            </a:r>
            <a:endParaRPr lang="en-US" sz="2000" b="1" dirty="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endParaRPr>
          </a:p>
        </p:txBody>
      </p:sp>
      <p:pic>
        <p:nvPicPr>
          <p:cNvPr id="4" name="Picture 11" descr="http://www.longlake.ca/images/wbealogo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9020" y="5303282"/>
            <a:ext cx="1676400"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169476" y="1206752"/>
            <a:ext cx="6805068" cy="707886"/>
          </a:xfrm>
          <a:prstGeom prst="rect">
            <a:avLst/>
          </a:prstGeom>
          <a:noFill/>
        </p:spPr>
        <p:txBody>
          <a:bodyPr wrap="none" rtlCol="0">
            <a:spAutoFit/>
          </a:bodyPr>
          <a:lstStyle/>
          <a:p>
            <a:pPr algn="ctr"/>
            <a:r>
              <a:rPr lang="en-US" sz="20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What are the effects of elevated N and S deposition on</a:t>
            </a:r>
          </a:p>
          <a:p>
            <a:pPr algn="ctr"/>
            <a:r>
              <a:rPr lang="en-US" sz="20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Bogs in the oil sands region?</a:t>
            </a:r>
            <a:endParaRPr lang="en-US" sz="2000" b="1" dirty="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13971608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120000">
            <a:off x="2684769" y="1173191"/>
            <a:ext cx="192024" cy="316839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extBox 1"/>
          <p:cNvSpPr txBox="1"/>
          <p:nvPr/>
        </p:nvSpPr>
        <p:spPr>
          <a:xfrm>
            <a:off x="533400" y="1287922"/>
            <a:ext cx="4352474" cy="646331"/>
          </a:xfrm>
          <a:prstGeom prst="rect">
            <a:avLst/>
          </a:prstGeom>
          <a:noFill/>
        </p:spPr>
        <p:txBody>
          <a:bodyPr wrap="none" rtlCol="0">
            <a:spAutoFit/>
          </a:bodyPr>
          <a:lstStyle/>
          <a:p>
            <a:r>
              <a:rPr lang="en-US" dirty="0" smtClean="0">
                <a:latin typeface="Arial" pitchFamily="34" charset="0"/>
                <a:cs typeface="Arial" pitchFamily="34" charset="0"/>
              </a:rPr>
              <a:t>Bogs are nutrient poor, acidic systems</a:t>
            </a:r>
          </a:p>
          <a:p>
            <a:r>
              <a:rPr lang="en-US" dirty="0">
                <a:latin typeface="Arial" pitchFamily="34" charset="0"/>
                <a:cs typeface="Arial" pitchFamily="34" charset="0"/>
              </a:rPr>
              <a:t> </a:t>
            </a:r>
            <a:r>
              <a:rPr lang="en-US" dirty="0" smtClean="0">
                <a:latin typeface="Arial" pitchFamily="34" charset="0"/>
                <a:cs typeface="Arial" pitchFamily="34" charset="0"/>
              </a:rPr>
              <a:t>    Likely to respond to elevated N inputs</a:t>
            </a:r>
            <a:endParaRPr lang="en-US" dirty="0">
              <a:latin typeface="Arial" pitchFamily="34" charset="0"/>
              <a:cs typeface="Arial" pitchFamily="34" charset="0"/>
            </a:endParaRPr>
          </a:p>
        </p:txBody>
      </p:sp>
      <p:sp>
        <p:nvSpPr>
          <p:cNvPr id="11" name="TextBox 10"/>
          <p:cNvSpPr txBox="1"/>
          <p:nvPr/>
        </p:nvSpPr>
        <p:spPr>
          <a:xfrm>
            <a:off x="533402" y="2118537"/>
            <a:ext cx="8443337" cy="923330"/>
          </a:xfrm>
          <a:prstGeom prst="rect">
            <a:avLst/>
          </a:prstGeom>
          <a:noFill/>
        </p:spPr>
        <p:txBody>
          <a:bodyPr wrap="none" rtlCol="0">
            <a:spAutoFit/>
          </a:bodyPr>
          <a:lstStyle/>
          <a:p>
            <a:r>
              <a:rPr lang="en-US" dirty="0" smtClean="0">
                <a:latin typeface="Arial" pitchFamily="34" charset="0"/>
                <a:cs typeface="Arial" pitchFamily="34" charset="0"/>
              </a:rPr>
              <a:t>European research in the 1970s and 1980s has shown sensitivity of bogs to</a:t>
            </a:r>
          </a:p>
          <a:p>
            <a:r>
              <a:rPr lang="en-US" dirty="0">
                <a:latin typeface="Arial" pitchFamily="34" charset="0"/>
                <a:cs typeface="Arial" pitchFamily="34" charset="0"/>
              </a:rPr>
              <a:t> </a:t>
            </a:r>
            <a:r>
              <a:rPr lang="en-US" dirty="0" smtClean="0">
                <a:latin typeface="Arial" pitchFamily="34" charset="0"/>
                <a:cs typeface="Arial" pitchFamily="34" charset="0"/>
              </a:rPr>
              <a:t>    elevated N and S deposition, including widespread loss of </a:t>
            </a:r>
            <a:r>
              <a:rPr lang="en-US" i="1" dirty="0" smtClean="0">
                <a:latin typeface="Arial" pitchFamily="34" charset="0"/>
                <a:cs typeface="Arial" pitchFamily="34" charset="0"/>
              </a:rPr>
              <a:t>Sphagnum</a:t>
            </a:r>
            <a:r>
              <a:rPr lang="en-US" dirty="0" smtClean="0">
                <a:latin typeface="Arial" pitchFamily="34" charset="0"/>
                <a:cs typeface="Arial" pitchFamily="34" charset="0"/>
              </a:rPr>
              <a:t> mosses</a:t>
            </a:r>
          </a:p>
          <a:p>
            <a:r>
              <a:rPr lang="en-US" dirty="0">
                <a:latin typeface="Arial" pitchFamily="34" charset="0"/>
                <a:cs typeface="Arial" pitchFamily="34" charset="0"/>
              </a:rPr>
              <a:t> </a:t>
            </a:r>
            <a:r>
              <a:rPr lang="en-US" dirty="0" smtClean="0">
                <a:latin typeface="Arial" pitchFamily="34" charset="0"/>
                <a:cs typeface="Arial" pitchFamily="34" charset="0"/>
              </a:rPr>
              <a:t>    across the </a:t>
            </a:r>
            <a:r>
              <a:rPr lang="en-US" dirty="0" err="1" smtClean="0">
                <a:latin typeface="Arial" pitchFamily="34" charset="0"/>
                <a:cs typeface="Arial" pitchFamily="34" charset="0"/>
              </a:rPr>
              <a:t>Pennines</a:t>
            </a:r>
            <a:r>
              <a:rPr lang="en-US" dirty="0" smtClean="0">
                <a:latin typeface="Arial" pitchFamily="34" charset="0"/>
                <a:cs typeface="Arial" pitchFamily="34" charset="0"/>
              </a:rPr>
              <a:t> of the UK </a:t>
            </a:r>
            <a:endParaRPr lang="en-US" dirty="0">
              <a:latin typeface="Arial" pitchFamily="34" charset="0"/>
              <a:cs typeface="Arial" pitchFamily="34" charset="0"/>
            </a:endParaRPr>
          </a:p>
        </p:txBody>
      </p:sp>
      <p:sp>
        <p:nvSpPr>
          <p:cNvPr id="12" name="TextBox 11"/>
          <p:cNvSpPr txBox="1"/>
          <p:nvPr/>
        </p:nvSpPr>
        <p:spPr>
          <a:xfrm>
            <a:off x="533401" y="3095845"/>
            <a:ext cx="8443337" cy="1231106"/>
          </a:xfrm>
          <a:prstGeom prst="rect">
            <a:avLst/>
          </a:prstGeom>
          <a:noFill/>
        </p:spPr>
        <p:txBody>
          <a:bodyPr wrap="square" rtlCol="0">
            <a:spAutoFit/>
          </a:bodyPr>
          <a:lstStyle/>
          <a:p>
            <a:r>
              <a:rPr lang="en-US" dirty="0" smtClean="0">
                <a:latin typeface="Arial" pitchFamily="34" charset="0"/>
                <a:cs typeface="Arial" pitchFamily="34" charset="0"/>
              </a:rPr>
              <a:t>This loss continues today:</a:t>
            </a:r>
          </a:p>
          <a:p>
            <a:r>
              <a:rPr lang="en-US" sz="1400" dirty="0" smtClean="0">
                <a:latin typeface="Arial" pitchFamily="34" charset="0"/>
                <a:cs typeface="Arial" pitchFamily="34" charset="0"/>
              </a:rPr>
              <a:t>     </a:t>
            </a:r>
            <a:r>
              <a:rPr lang="en-US" sz="1400" dirty="0" err="1" smtClean="0">
                <a:latin typeface="Arial" pitchFamily="34" charset="0"/>
                <a:cs typeface="Arial" pitchFamily="34" charset="0"/>
              </a:rPr>
              <a:t>McClymont</a:t>
            </a:r>
            <a:r>
              <a:rPr lang="en-US" sz="1400" dirty="0" smtClean="0">
                <a:latin typeface="Arial" pitchFamily="34" charset="0"/>
                <a:cs typeface="Arial" pitchFamily="34" charset="0"/>
              </a:rPr>
              <a:t> et al. 2008. </a:t>
            </a:r>
            <a:r>
              <a:rPr lang="en-US" sz="1400" dirty="0">
                <a:latin typeface="Arial" pitchFamily="34" charset="0"/>
                <a:cs typeface="Arial" pitchFamily="34" charset="0"/>
              </a:rPr>
              <a:t>The disappearance of </a:t>
            </a:r>
            <a:r>
              <a:rPr lang="en-US" sz="1400" i="1" dirty="0">
                <a:latin typeface="Arial" pitchFamily="34" charset="0"/>
                <a:cs typeface="Arial" pitchFamily="34" charset="0"/>
              </a:rPr>
              <a:t>Sphagnum </a:t>
            </a:r>
            <a:r>
              <a:rPr lang="en-US" sz="1400" i="1" dirty="0" err="1">
                <a:latin typeface="Arial" pitchFamily="34" charset="0"/>
                <a:cs typeface="Arial" pitchFamily="34" charset="0"/>
              </a:rPr>
              <a:t>imbricatum</a:t>
            </a:r>
            <a:r>
              <a:rPr lang="en-US" sz="1400" i="1" dirty="0">
                <a:latin typeface="Arial" pitchFamily="34" charset="0"/>
                <a:cs typeface="Arial" pitchFamily="34" charset="0"/>
              </a:rPr>
              <a:t> </a:t>
            </a:r>
            <a:r>
              <a:rPr lang="en-US" sz="1400" dirty="0">
                <a:latin typeface="Arial" pitchFamily="34" charset="0"/>
                <a:cs typeface="Arial" pitchFamily="34" charset="0"/>
              </a:rPr>
              <a:t>from </a:t>
            </a:r>
            <a:r>
              <a:rPr lang="en-US" sz="1400" dirty="0" err="1">
                <a:latin typeface="Arial" pitchFamily="34" charset="0"/>
                <a:cs typeface="Arial" pitchFamily="34" charset="0"/>
              </a:rPr>
              <a:t>Butterburn</a:t>
            </a:r>
            <a:r>
              <a:rPr lang="en-US" sz="1400" dirty="0">
                <a:latin typeface="Arial" pitchFamily="34" charset="0"/>
                <a:cs typeface="Arial" pitchFamily="34" charset="0"/>
              </a:rPr>
              <a:t> Flow, </a:t>
            </a:r>
            <a:r>
              <a:rPr lang="en-US" sz="1400" dirty="0" smtClean="0">
                <a:latin typeface="Arial" pitchFamily="34" charset="0"/>
                <a:cs typeface="Arial" pitchFamily="34" charset="0"/>
              </a:rPr>
              <a:t>UK. </a:t>
            </a:r>
          </a:p>
          <a:p>
            <a:r>
              <a:rPr lang="en-US" sz="1400" dirty="0">
                <a:latin typeface="Arial" pitchFamily="34" charset="0"/>
                <a:cs typeface="Arial" pitchFamily="34" charset="0"/>
              </a:rPr>
              <a:t> </a:t>
            </a:r>
            <a:r>
              <a:rPr lang="en-US" sz="1400" dirty="0" smtClean="0">
                <a:latin typeface="Arial" pitchFamily="34" charset="0"/>
                <a:cs typeface="Arial" pitchFamily="34" charset="0"/>
              </a:rPr>
              <a:t>         The </a:t>
            </a:r>
            <a:r>
              <a:rPr lang="en-US" sz="1400" dirty="0">
                <a:latin typeface="Arial" pitchFamily="34" charset="0"/>
                <a:cs typeface="Arial" pitchFamily="34" charset="0"/>
              </a:rPr>
              <a:t>Holocene 18: </a:t>
            </a:r>
            <a:r>
              <a:rPr lang="en-US" sz="1400" dirty="0" smtClean="0">
                <a:latin typeface="Arial" pitchFamily="34" charset="0"/>
                <a:cs typeface="Arial" pitchFamily="34" charset="0"/>
              </a:rPr>
              <a:t>991-1002.</a:t>
            </a:r>
          </a:p>
          <a:p>
            <a:r>
              <a:rPr lang="en-US" sz="1400" dirty="0" smtClean="0">
                <a:latin typeface="Arial" pitchFamily="34" charset="0"/>
                <a:cs typeface="Arial" pitchFamily="34" charset="0"/>
              </a:rPr>
              <a:t>     Hughes, P.D.M. et al.  2008. The </a:t>
            </a:r>
            <a:r>
              <a:rPr lang="en-US" sz="1400" dirty="0">
                <a:latin typeface="Arial" pitchFamily="34" charset="0"/>
                <a:cs typeface="Arial" pitchFamily="34" charset="0"/>
              </a:rPr>
              <a:t>declining quality of late-Holocene </a:t>
            </a:r>
            <a:r>
              <a:rPr lang="en-US" sz="1400" dirty="0" err="1">
                <a:latin typeface="Arial" pitchFamily="34" charset="0"/>
                <a:cs typeface="Arial" pitchFamily="34" charset="0"/>
              </a:rPr>
              <a:t>ombrotrophic</a:t>
            </a:r>
            <a:r>
              <a:rPr lang="en-US" sz="1400" dirty="0">
                <a:latin typeface="Arial" pitchFamily="34" charset="0"/>
                <a:cs typeface="Arial" pitchFamily="34" charset="0"/>
              </a:rPr>
              <a:t> communities and </a:t>
            </a:r>
            <a:r>
              <a:rPr lang="en-US" sz="1400" dirty="0" smtClean="0">
                <a:latin typeface="Arial" pitchFamily="34" charset="0"/>
                <a:cs typeface="Arial" pitchFamily="34" charset="0"/>
              </a:rPr>
              <a:t>the</a:t>
            </a:r>
          </a:p>
          <a:p>
            <a:r>
              <a:rPr lang="en-US" sz="1400" dirty="0">
                <a:latin typeface="Arial" pitchFamily="34" charset="0"/>
                <a:cs typeface="Arial" pitchFamily="34" charset="0"/>
              </a:rPr>
              <a:t> </a:t>
            </a:r>
            <a:r>
              <a:rPr lang="en-US" sz="1400" dirty="0" smtClean="0">
                <a:latin typeface="Arial" pitchFamily="34" charset="0"/>
                <a:cs typeface="Arial" pitchFamily="34" charset="0"/>
              </a:rPr>
              <a:t>          </a:t>
            </a:r>
            <a:r>
              <a:rPr lang="en-US" sz="1400" dirty="0">
                <a:latin typeface="Arial" pitchFamily="34" charset="0"/>
                <a:cs typeface="Arial" pitchFamily="34" charset="0"/>
              </a:rPr>
              <a:t>loss of </a:t>
            </a:r>
            <a:r>
              <a:rPr lang="en-US" sz="1400" i="1" dirty="0">
                <a:latin typeface="Arial" pitchFamily="34" charset="0"/>
                <a:cs typeface="Arial" pitchFamily="34" charset="0"/>
              </a:rPr>
              <a:t>Sphagnum </a:t>
            </a:r>
            <a:r>
              <a:rPr lang="en-US" sz="1400" i="1" dirty="0" err="1">
                <a:latin typeface="Arial" pitchFamily="34" charset="0"/>
                <a:cs typeface="Arial" pitchFamily="34" charset="0"/>
              </a:rPr>
              <a:t>austinii</a:t>
            </a:r>
            <a:r>
              <a:rPr lang="en-US" sz="1400" dirty="0">
                <a:latin typeface="Arial" pitchFamily="34" charset="0"/>
                <a:cs typeface="Arial" pitchFamily="34" charset="0"/>
              </a:rPr>
              <a:t> (</a:t>
            </a:r>
            <a:r>
              <a:rPr lang="en-US" sz="1400" dirty="0" err="1">
                <a:latin typeface="Arial" pitchFamily="34" charset="0"/>
                <a:cs typeface="Arial" pitchFamily="34" charset="0"/>
              </a:rPr>
              <a:t>Sull</a:t>
            </a:r>
            <a:r>
              <a:rPr lang="en-US" sz="1400" dirty="0">
                <a:latin typeface="Arial" pitchFamily="34" charset="0"/>
                <a:cs typeface="Arial" pitchFamily="34" charset="0"/>
              </a:rPr>
              <a:t>. ex Aust.) on raised bogs in </a:t>
            </a:r>
            <a:r>
              <a:rPr lang="en-US" sz="1400" dirty="0" smtClean="0">
                <a:latin typeface="Arial" pitchFamily="34" charset="0"/>
                <a:cs typeface="Arial" pitchFamily="34" charset="0"/>
              </a:rPr>
              <a:t>Wales. The Holocene 18: 1033-1043.</a:t>
            </a:r>
            <a:endParaRPr lang="en-US" dirty="0">
              <a:latin typeface="Arial" pitchFamily="34" charset="0"/>
              <a:cs typeface="Arial" pitchFamily="34" charset="0"/>
            </a:endParaRPr>
          </a:p>
        </p:txBody>
      </p:sp>
      <p:sp>
        <p:nvSpPr>
          <p:cNvPr id="13" name="TextBox 12"/>
          <p:cNvSpPr txBox="1"/>
          <p:nvPr/>
        </p:nvSpPr>
        <p:spPr>
          <a:xfrm>
            <a:off x="533402" y="4495800"/>
            <a:ext cx="7039106" cy="1754326"/>
          </a:xfrm>
          <a:prstGeom prst="rect">
            <a:avLst/>
          </a:prstGeom>
          <a:noFill/>
        </p:spPr>
        <p:txBody>
          <a:bodyPr wrap="none" rtlCol="0">
            <a:spAutoFit/>
          </a:bodyPr>
          <a:lstStyle/>
          <a:p>
            <a:r>
              <a:rPr lang="en-US" dirty="0" smtClean="0">
                <a:latin typeface="Arial" pitchFamily="34" charset="0"/>
                <a:cs typeface="Arial" pitchFamily="34" charset="0"/>
              </a:rPr>
              <a:t>Increasing N deposition is expected to:</a:t>
            </a:r>
          </a:p>
          <a:p>
            <a:pPr marL="285750" indent="-285750">
              <a:buFont typeface="Arial" pitchFamily="34" charset="0"/>
              <a:buChar char="•"/>
            </a:pPr>
            <a:r>
              <a:rPr lang="en-US" dirty="0">
                <a:latin typeface="Arial" pitchFamily="34" charset="0"/>
                <a:cs typeface="Arial" pitchFamily="34" charset="0"/>
              </a:rPr>
              <a:t>i</a:t>
            </a:r>
            <a:r>
              <a:rPr lang="en-US" dirty="0" smtClean="0">
                <a:latin typeface="Arial" pitchFamily="34" charset="0"/>
                <a:cs typeface="Arial" pitchFamily="34" charset="0"/>
              </a:rPr>
              <a:t>nitially increase </a:t>
            </a:r>
            <a:r>
              <a:rPr lang="en-US" i="1" dirty="0" smtClean="0">
                <a:latin typeface="Arial" pitchFamily="34" charset="0"/>
                <a:cs typeface="Arial" pitchFamily="34" charset="0"/>
              </a:rPr>
              <a:t>Sphagnum</a:t>
            </a:r>
            <a:r>
              <a:rPr lang="en-US" dirty="0" smtClean="0">
                <a:latin typeface="Arial" pitchFamily="34" charset="0"/>
                <a:cs typeface="Arial" pitchFamily="34" charset="0"/>
              </a:rPr>
              <a:t> growth</a:t>
            </a:r>
            <a:endParaRPr lang="en-US" i="1" dirty="0" smtClean="0">
              <a:latin typeface="Arial" pitchFamily="34" charset="0"/>
              <a:cs typeface="Arial" pitchFamily="34" charset="0"/>
            </a:endParaRPr>
          </a:p>
          <a:p>
            <a:pPr marL="285750" indent="-285750">
              <a:buFont typeface="Arial" pitchFamily="34" charset="0"/>
              <a:buChar char="•"/>
            </a:pPr>
            <a:r>
              <a:rPr lang="en-US" dirty="0">
                <a:latin typeface="Arial" pitchFamily="34" charset="0"/>
                <a:cs typeface="Arial" pitchFamily="34" charset="0"/>
              </a:rPr>
              <a:t>s</a:t>
            </a:r>
            <a:r>
              <a:rPr lang="en-US" dirty="0" smtClean="0">
                <a:latin typeface="Arial" pitchFamily="34" charset="0"/>
                <a:cs typeface="Arial" pitchFamily="34" charset="0"/>
              </a:rPr>
              <a:t>ubsequently, increase plant tissue N concentrations</a:t>
            </a:r>
          </a:p>
          <a:p>
            <a:pPr marL="285750" indent="-285750">
              <a:buFont typeface="Arial" pitchFamily="34" charset="0"/>
              <a:buChar char="•"/>
            </a:pPr>
            <a:r>
              <a:rPr lang="en-US" dirty="0">
                <a:latin typeface="Arial" pitchFamily="34" charset="0"/>
                <a:cs typeface="Arial" pitchFamily="34" charset="0"/>
              </a:rPr>
              <a:t>s</a:t>
            </a:r>
            <a:r>
              <a:rPr lang="en-US" dirty="0" smtClean="0">
                <a:latin typeface="Arial" pitchFamily="34" charset="0"/>
                <a:cs typeface="Arial" pitchFamily="34" charset="0"/>
              </a:rPr>
              <a:t>ubsequently, permit N leaching through the upper peat layers</a:t>
            </a:r>
          </a:p>
          <a:p>
            <a:pPr marL="285750" indent="-285750">
              <a:buFont typeface="Arial" pitchFamily="34" charset="0"/>
              <a:buChar char="•"/>
            </a:pPr>
            <a:r>
              <a:rPr lang="en-US" dirty="0">
                <a:latin typeface="Arial" pitchFamily="34" charset="0"/>
                <a:cs typeface="Arial" pitchFamily="34" charset="0"/>
              </a:rPr>
              <a:t>t</a:t>
            </a:r>
            <a:r>
              <a:rPr lang="en-US" dirty="0" smtClean="0">
                <a:latin typeface="Arial" pitchFamily="34" charset="0"/>
                <a:cs typeface="Arial" pitchFamily="34" charset="0"/>
              </a:rPr>
              <a:t>hereby increasing shrub production</a:t>
            </a:r>
          </a:p>
          <a:p>
            <a:pPr marL="285750" indent="-285750">
              <a:buFont typeface="Arial" pitchFamily="34" charset="0"/>
              <a:buChar char="•"/>
            </a:pPr>
            <a:r>
              <a:rPr lang="en-US" dirty="0">
                <a:latin typeface="Arial" pitchFamily="34" charset="0"/>
                <a:cs typeface="Arial" pitchFamily="34" charset="0"/>
              </a:rPr>
              <a:t>a</a:t>
            </a:r>
            <a:r>
              <a:rPr lang="en-US" dirty="0" smtClean="0">
                <a:latin typeface="Arial" pitchFamily="34" charset="0"/>
                <a:cs typeface="Arial" pitchFamily="34" charset="0"/>
              </a:rPr>
              <a:t>nd shading out </a:t>
            </a:r>
            <a:r>
              <a:rPr lang="en-US" i="1" dirty="0" smtClean="0">
                <a:latin typeface="Arial" pitchFamily="34" charset="0"/>
                <a:cs typeface="Arial" pitchFamily="34" charset="0"/>
              </a:rPr>
              <a:t>Sphagnum</a:t>
            </a:r>
            <a:r>
              <a:rPr lang="en-US" dirty="0" smtClean="0">
                <a:latin typeface="Arial" pitchFamily="34" charset="0"/>
                <a:cs typeface="Arial" pitchFamily="34" charset="0"/>
              </a:rPr>
              <a:t> mosses and berry-producing shrubs</a:t>
            </a:r>
          </a:p>
        </p:txBody>
      </p:sp>
      <p:sp>
        <p:nvSpPr>
          <p:cNvPr id="14" name="Rectangle 4"/>
          <p:cNvSpPr>
            <a:spLocks noChangeArrowheads="1"/>
          </p:cNvSpPr>
          <p:nvPr/>
        </p:nvSpPr>
        <p:spPr bwMode="auto">
          <a:xfrm>
            <a:off x="0" y="1"/>
            <a:ext cx="9144000" cy="876300"/>
          </a:xfrm>
          <a:prstGeom prst="rect">
            <a:avLst/>
          </a:prstGeom>
          <a:solidFill>
            <a:srgbClr val="002060"/>
          </a:solidFill>
          <a:ln w="12700">
            <a:solidFill>
              <a:schemeClr val="tx1"/>
            </a:solidFill>
            <a:miter lim="800000"/>
            <a:headEnd/>
            <a:tailEnd/>
          </a:ln>
        </p:spPr>
        <p:txBody>
          <a:bodyPr wrap="none" anchor="ctr"/>
          <a:lstStyle/>
          <a:p>
            <a:pPr algn="ctr" fontAlgn="base">
              <a:spcBef>
                <a:spcPct val="0"/>
              </a:spcBef>
              <a:spcAft>
                <a:spcPct val="0"/>
              </a:spcAft>
            </a:pPr>
            <a:endParaRPr lang="en-US" sz="2400" smtClean="0">
              <a:solidFill>
                <a:srgbClr val="000000"/>
              </a:solidFill>
            </a:endParaRPr>
          </a:p>
        </p:txBody>
      </p:sp>
      <p:sp>
        <p:nvSpPr>
          <p:cNvPr id="15" name="Text Box 8"/>
          <p:cNvSpPr txBox="1">
            <a:spLocks noChangeArrowheads="1"/>
          </p:cNvSpPr>
          <p:nvPr/>
        </p:nvSpPr>
        <p:spPr bwMode="auto">
          <a:xfrm>
            <a:off x="3011770" y="114986"/>
            <a:ext cx="27238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3600" b="1" dirty="0" smtClean="0">
                <a:solidFill>
                  <a:srgbClr val="FFFF00"/>
                </a:solidFill>
              </a:rPr>
              <a:t>Why Bogs?</a:t>
            </a:r>
          </a:p>
        </p:txBody>
      </p:sp>
    </p:spTree>
    <p:extLst>
      <p:ext uri="{BB962C8B-B14F-4D97-AF65-F5344CB8AC3E}">
        <p14:creationId xmlns:p14="http://schemas.microsoft.com/office/powerpoint/2010/main" val="19865727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6198" y="1182351"/>
            <a:ext cx="5429820" cy="369332"/>
          </a:xfrm>
          <a:prstGeom prst="rect">
            <a:avLst/>
          </a:prstGeom>
          <a:noFill/>
        </p:spPr>
        <p:txBody>
          <a:bodyPr wrap="none" rtlCol="0">
            <a:spAutoFit/>
          </a:bodyPr>
          <a:lstStyle/>
          <a:p>
            <a:r>
              <a:rPr lang="en-US" dirty="0" smtClean="0">
                <a:latin typeface="Arial" pitchFamily="34" charset="0"/>
                <a:cs typeface="Arial" pitchFamily="34" charset="0"/>
              </a:rPr>
              <a:t>The Oil Sands Administration Area – 14,042,214 ha</a:t>
            </a:r>
            <a:endParaRPr lang="en-US" dirty="0">
              <a:latin typeface="Arial" pitchFamily="34" charset="0"/>
              <a:cs typeface="Arial" pitchFamily="34" charset="0"/>
            </a:endParaRPr>
          </a:p>
        </p:txBody>
      </p:sp>
      <p:sp>
        <p:nvSpPr>
          <p:cNvPr id="26" name="TextBox 25"/>
          <p:cNvSpPr txBox="1"/>
          <p:nvPr/>
        </p:nvSpPr>
        <p:spPr>
          <a:xfrm>
            <a:off x="685800" y="1556274"/>
            <a:ext cx="7541488" cy="2031325"/>
          </a:xfrm>
          <a:prstGeom prst="rect">
            <a:avLst/>
          </a:prstGeom>
          <a:noFill/>
        </p:spPr>
        <p:txBody>
          <a:bodyPr wrap="none" rtlCol="0">
            <a:spAutoFit/>
          </a:bodyPr>
          <a:lstStyle/>
          <a:p>
            <a:r>
              <a:rPr lang="en-US" dirty="0">
                <a:latin typeface="Arial" pitchFamily="34" charset="0"/>
                <a:cs typeface="Arial" pitchFamily="34" charset="0"/>
              </a:rPr>
              <a:t>4,123,554 ha of </a:t>
            </a:r>
            <a:r>
              <a:rPr lang="en-US" dirty="0" err="1">
                <a:latin typeface="Arial" pitchFamily="34" charset="0"/>
                <a:cs typeface="Arial" pitchFamily="34" charset="0"/>
              </a:rPr>
              <a:t>peatlands</a:t>
            </a:r>
            <a:r>
              <a:rPr lang="en-US" dirty="0">
                <a:latin typeface="Arial" pitchFamily="34" charset="0"/>
                <a:cs typeface="Arial" pitchFamily="34" charset="0"/>
              </a:rPr>
              <a:t>, or 29% of the OSAA</a:t>
            </a:r>
          </a:p>
          <a:p>
            <a:r>
              <a:rPr lang="en-US" dirty="0">
                <a:latin typeface="Arial" pitchFamily="34" charset="0"/>
                <a:cs typeface="Arial" pitchFamily="34" charset="0"/>
              </a:rPr>
              <a:t>461,838 ha potentially changed/converted under full development</a:t>
            </a:r>
          </a:p>
          <a:p>
            <a:r>
              <a:rPr lang="en-US" dirty="0">
                <a:latin typeface="Arial" pitchFamily="34" charset="0"/>
                <a:cs typeface="Arial" pitchFamily="34" charset="0"/>
              </a:rPr>
              <a:t>     (Lee &amp; Cheng 2009)</a:t>
            </a:r>
          </a:p>
          <a:p>
            <a:r>
              <a:rPr lang="en-US" dirty="0">
                <a:latin typeface="Arial" pitchFamily="34" charset="0"/>
                <a:cs typeface="Arial" pitchFamily="34" charset="0"/>
              </a:rPr>
              <a:t>     (does not include </a:t>
            </a:r>
            <a:r>
              <a:rPr lang="en-US" dirty="0" err="1">
                <a:latin typeface="Arial" pitchFamily="34" charset="0"/>
                <a:cs typeface="Arial" pitchFamily="34" charset="0"/>
              </a:rPr>
              <a:t>peatlands</a:t>
            </a:r>
            <a:r>
              <a:rPr lang="en-US" dirty="0">
                <a:latin typeface="Arial" pitchFamily="34" charset="0"/>
                <a:cs typeface="Arial" pitchFamily="34" charset="0"/>
              </a:rPr>
              <a:t> affected by elevated N and S deposition)</a:t>
            </a:r>
          </a:p>
          <a:p>
            <a:endParaRPr lang="en-US" dirty="0">
              <a:latin typeface="Arial" pitchFamily="34" charset="0"/>
              <a:cs typeface="Arial" pitchFamily="34" charset="0"/>
            </a:endParaRPr>
          </a:p>
          <a:p>
            <a:r>
              <a:rPr lang="en-US" dirty="0">
                <a:latin typeface="Arial" pitchFamily="34" charset="0"/>
                <a:cs typeface="Arial" pitchFamily="34" charset="0"/>
              </a:rPr>
              <a:t>Corresponds to reduction of the regional net sink for atmospheric CO</a:t>
            </a:r>
            <a:r>
              <a:rPr lang="en-US" baseline="-25000" dirty="0">
                <a:latin typeface="Arial" pitchFamily="34" charset="0"/>
                <a:cs typeface="Arial" pitchFamily="34" charset="0"/>
              </a:rPr>
              <a:t>2</a:t>
            </a:r>
          </a:p>
          <a:p>
            <a:r>
              <a:rPr lang="en-US" dirty="0">
                <a:latin typeface="Arial" pitchFamily="34" charset="0"/>
                <a:cs typeface="Arial" pitchFamily="34" charset="0"/>
              </a:rPr>
              <a:t>     from 3.2 </a:t>
            </a:r>
            <a:r>
              <a:rPr lang="en-US" u="sng" dirty="0">
                <a:latin typeface="Arial" pitchFamily="34" charset="0"/>
                <a:cs typeface="Arial" pitchFamily="34" charset="0"/>
              </a:rPr>
              <a:t>+</a:t>
            </a:r>
            <a:r>
              <a:rPr lang="en-US" dirty="0">
                <a:latin typeface="Arial" pitchFamily="34" charset="0"/>
                <a:cs typeface="Arial" pitchFamily="34" charset="0"/>
              </a:rPr>
              <a:t> 1.2 </a:t>
            </a:r>
            <a:r>
              <a:rPr lang="en-US" dirty="0" err="1">
                <a:latin typeface="Arial" pitchFamily="34" charset="0"/>
                <a:cs typeface="Arial" pitchFamily="34" charset="0"/>
              </a:rPr>
              <a:t>Tg</a:t>
            </a:r>
            <a:r>
              <a:rPr lang="en-US" dirty="0">
                <a:latin typeface="Arial" pitchFamily="34" charset="0"/>
                <a:cs typeface="Arial" pitchFamily="34" charset="0"/>
              </a:rPr>
              <a:t> C/</a:t>
            </a:r>
            <a:r>
              <a:rPr lang="en-US" dirty="0" err="1">
                <a:latin typeface="Arial" pitchFamily="34" charset="0"/>
                <a:cs typeface="Arial" pitchFamily="34" charset="0"/>
              </a:rPr>
              <a:t>yr</a:t>
            </a:r>
            <a:r>
              <a:rPr lang="en-US" dirty="0">
                <a:latin typeface="Arial" pitchFamily="34" charset="0"/>
                <a:cs typeface="Arial" pitchFamily="34" charset="0"/>
              </a:rPr>
              <a:t> to 2.8 </a:t>
            </a:r>
            <a:r>
              <a:rPr lang="en-US" u="sng" dirty="0">
                <a:latin typeface="Arial" pitchFamily="34" charset="0"/>
                <a:cs typeface="Arial" pitchFamily="34" charset="0"/>
              </a:rPr>
              <a:t>+</a:t>
            </a:r>
            <a:r>
              <a:rPr lang="en-US" dirty="0">
                <a:latin typeface="Arial" pitchFamily="34" charset="0"/>
                <a:cs typeface="Arial" pitchFamily="34" charset="0"/>
              </a:rPr>
              <a:t> 1.1 </a:t>
            </a:r>
            <a:r>
              <a:rPr lang="en-US" dirty="0" err="1">
                <a:latin typeface="Arial" pitchFamily="34" charset="0"/>
                <a:cs typeface="Arial" pitchFamily="34" charset="0"/>
              </a:rPr>
              <a:t>Tg</a:t>
            </a:r>
            <a:r>
              <a:rPr lang="en-US" dirty="0">
                <a:latin typeface="Arial" pitchFamily="34" charset="0"/>
                <a:cs typeface="Arial" pitchFamily="34" charset="0"/>
              </a:rPr>
              <a:t> C/</a:t>
            </a:r>
            <a:r>
              <a:rPr lang="en-US" dirty="0" err="1">
                <a:latin typeface="Arial" pitchFamily="34" charset="0"/>
                <a:cs typeface="Arial" pitchFamily="34" charset="0"/>
              </a:rPr>
              <a:t>yr</a:t>
            </a:r>
            <a:r>
              <a:rPr lang="en-US" dirty="0">
                <a:latin typeface="Arial" pitchFamily="34" charset="0"/>
                <a:cs typeface="Arial" pitchFamily="34" charset="0"/>
              </a:rPr>
              <a:t> (</a:t>
            </a:r>
            <a:r>
              <a:rPr lang="en-US" dirty="0" err="1">
                <a:latin typeface="Arial" pitchFamily="34" charset="0"/>
                <a:cs typeface="Arial" pitchFamily="34" charset="0"/>
              </a:rPr>
              <a:t>Wieder</a:t>
            </a:r>
            <a:r>
              <a:rPr lang="en-US" dirty="0">
                <a:latin typeface="Arial" pitchFamily="34" charset="0"/>
                <a:cs typeface="Arial" pitchFamily="34" charset="0"/>
              </a:rPr>
              <a:t> et al., </a:t>
            </a:r>
            <a:r>
              <a:rPr lang="en-US" dirty="0" smtClean="0">
                <a:latin typeface="Arial" pitchFamily="34" charset="0"/>
                <a:cs typeface="Arial" pitchFamily="34" charset="0"/>
              </a:rPr>
              <a:t>2013)</a:t>
            </a:r>
            <a:endParaRPr lang="en-US" dirty="0">
              <a:latin typeface="Arial" pitchFamily="34" charset="0"/>
              <a:cs typeface="Arial" pitchFamily="34" charset="0"/>
            </a:endParaRPr>
          </a:p>
        </p:txBody>
      </p:sp>
      <p:sp>
        <p:nvSpPr>
          <p:cNvPr id="9" name="Rectangle 4"/>
          <p:cNvSpPr>
            <a:spLocks noChangeArrowheads="1"/>
          </p:cNvSpPr>
          <p:nvPr/>
        </p:nvSpPr>
        <p:spPr bwMode="auto">
          <a:xfrm>
            <a:off x="0" y="1"/>
            <a:ext cx="9144000" cy="876300"/>
          </a:xfrm>
          <a:prstGeom prst="rect">
            <a:avLst/>
          </a:prstGeom>
          <a:solidFill>
            <a:srgbClr val="002060"/>
          </a:solidFill>
          <a:ln w="12700">
            <a:solidFill>
              <a:schemeClr val="tx1"/>
            </a:solidFill>
            <a:miter lim="800000"/>
            <a:headEnd/>
            <a:tailEnd/>
          </a:ln>
        </p:spPr>
        <p:txBody>
          <a:bodyPr wrap="none" anchor="ctr"/>
          <a:lstStyle/>
          <a:p>
            <a:pPr algn="ctr" fontAlgn="base">
              <a:spcBef>
                <a:spcPct val="0"/>
              </a:spcBef>
              <a:spcAft>
                <a:spcPct val="0"/>
              </a:spcAft>
            </a:pPr>
            <a:endParaRPr lang="en-US" sz="2400" smtClean="0">
              <a:solidFill>
                <a:srgbClr val="000000"/>
              </a:solidFill>
            </a:endParaRPr>
          </a:p>
        </p:txBody>
      </p:sp>
      <p:sp>
        <p:nvSpPr>
          <p:cNvPr id="10" name="Text Box 8"/>
          <p:cNvSpPr txBox="1">
            <a:spLocks noChangeArrowheads="1"/>
          </p:cNvSpPr>
          <p:nvPr/>
        </p:nvSpPr>
        <p:spPr bwMode="auto">
          <a:xfrm>
            <a:off x="3011770" y="114986"/>
            <a:ext cx="27238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3600" b="1" dirty="0" smtClean="0">
                <a:solidFill>
                  <a:srgbClr val="FFFF00"/>
                </a:solidFill>
              </a:rPr>
              <a:t>Why Bogs?</a:t>
            </a:r>
          </a:p>
        </p:txBody>
      </p:sp>
    </p:spTree>
    <p:extLst>
      <p:ext uri="{BB962C8B-B14F-4D97-AF65-F5344CB8AC3E}">
        <p14:creationId xmlns:p14="http://schemas.microsoft.com/office/powerpoint/2010/main" val="32188626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120000">
            <a:off x="2684769" y="1173191"/>
            <a:ext cx="192024" cy="316839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2467" name="Rectangle 4"/>
          <p:cNvSpPr>
            <a:spLocks noChangeArrowheads="1"/>
          </p:cNvSpPr>
          <p:nvPr/>
        </p:nvSpPr>
        <p:spPr bwMode="auto">
          <a:xfrm>
            <a:off x="0" y="1"/>
            <a:ext cx="9144000" cy="876300"/>
          </a:xfrm>
          <a:prstGeom prst="rect">
            <a:avLst/>
          </a:prstGeom>
          <a:solidFill>
            <a:schemeClr val="tx1"/>
          </a:solidFill>
          <a:ln w="9525">
            <a:solidFill>
              <a:schemeClr val="tx1"/>
            </a:solidFill>
            <a:miter lim="800000"/>
            <a:headEnd/>
            <a:tailEnd/>
          </a:ln>
        </p:spPr>
        <p:txBody>
          <a:bodyPr wrap="none" anchor="ctr"/>
          <a:lstStyle/>
          <a:p>
            <a:pPr algn="ctr" fontAlgn="base">
              <a:spcBef>
                <a:spcPct val="0"/>
              </a:spcBef>
              <a:spcAft>
                <a:spcPct val="0"/>
              </a:spcAft>
            </a:pPr>
            <a:endParaRPr lang="en-US" sz="2400" smtClean="0">
              <a:solidFill>
                <a:srgbClr val="000000"/>
              </a:solidFill>
            </a:endParaRPr>
          </a:p>
        </p:txBody>
      </p:sp>
      <p:sp>
        <p:nvSpPr>
          <p:cNvPr id="62471" name="Text Box 8"/>
          <p:cNvSpPr txBox="1">
            <a:spLocks noChangeArrowheads="1"/>
          </p:cNvSpPr>
          <p:nvPr/>
        </p:nvSpPr>
        <p:spPr bwMode="auto">
          <a:xfrm>
            <a:off x="2895600" y="114986"/>
            <a:ext cx="30232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3600" b="1" dirty="0" smtClean="0">
                <a:solidFill>
                  <a:srgbClr val="FFFF00"/>
                </a:solidFill>
              </a:rPr>
              <a:t>WHY BOGS?</a:t>
            </a:r>
          </a:p>
        </p:txBody>
      </p:sp>
      <p:sp>
        <p:nvSpPr>
          <p:cNvPr id="23" name="Rectangle 4"/>
          <p:cNvSpPr>
            <a:spLocks noChangeArrowheads="1"/>
          </p:cNvSpPr>
          <p:nvPr/>
        </p:nvSpPr>
        <p:spPr bwMode="auto">
          <a:xfrm>
            <a:off x="0" y="1"/>
            <a:ext cx="9144000" cy="876300"/>
          </a:xfrm>
          <a:prstGeom prst="rect">
            <a:avLst/>
          </a:prstGeom>
          <a:solidFill>
            <a:srgbClr val="002060"/>
          </a:solidFill>
          <a:ln w="12700">
            <a:solidFill>
              <a:schemeClr val="tx1"/>
            </a:solidFill>
            <a:miter lim="800000"/>
            <a:headEnd/>
            <a:tailEnd/>
          </a:ln>
        </p:spPr>
        <p:txBody>
          <a:bodyPr wrap="none" anchor="ctr"/>
          <a:lstStyle/>
          <a:p>
            <a:pPr algn="ctr" fontAlgn="base">
              <a:spcBef>
                <a:spcPct val="0"/>
              </a:spcBef>
              <a:spcAft>
                <a:spcPct val="0"/>
              </a:spcAft>
            </a:pPr>
            <a:endParaRPr lang="en-US" sz="2400" smtClean="0">
              <a:solidFill>
                <a:srgbClr val="000000"/>
              </a:solidFill>
            </a:endParaRPr>
          </a:p>
        </p:txBody>
      </p:sp>
      <p:sp>
        <p:nvSpPr>
          <p:cNvPr id="25" name="Text Box 8"/>
          <p:cNvSpPr txBox="1">
            <a:spLocks noChangeArrowheads="1"/>
          </p:cNvSpPr>
          <p:nvPr/>
        </p:nvSpPr>
        <p:spPr bwMode="auto">
          <a:xfrm>
            <a:off x="3011770" y="114986"/>
            <a:ext cx="27238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3600" b="1" dirty="0" smtClean="0">
                <a:solidFill>
                  <a:srgbClr val="FFFF00"/>
                </a:solidFill>
              </a:rPr>
              <a:t>Why Bogs?</a:t>
            </a:r>
          </a:p>
        </p:txBody>
      </p:sp>
      <p:sp>
        <p:nvSpPr>
          <p:cNvPr id="4" name="TextBox 3"/>
          <p:cNvSpPr txBox="1"/>
          <p:nvPr/>
        </p:nvSpPr>
        <p:spPr>
          <a:xfrm>
            <a:off x="346198" y="1182351"/>
            <a:ext cx="5429820" cy="369332"/>
          </a:xfrm>
          <a:prstGeom prst="rect">
            <a:avLst/>
          </a:prstGeom>
          <a:noFill/>
        </p:spPr>
        <p:txBody>
          <a:bodyPr wrap="none" rtlCol="0">
            <a:spAutoFit/>
          </a:bodyPr>
          <a:lstStyle/>
          <a:p>
            <a:r>
              <a:rPr lang="en-US" dirty="0" smtClean="0">
                <a:latin typeface="Arial" pitchFamily="34" charset="0"/>
                <a:cs typeface="Arial" pitchFamily="34" charset="0"/>
              </a:rPr>
              <a:t>The Oil Sands Administration Area – 14,042,214 ha</a:t>
            </a:r>
            <a:endParaRPr lang="en-US" dirty="0">
              <a:latin typeface="Arial" pitchFamily="34" charset="0"/>
              <a:cs typeface="Arial" pitchFamily="34" charset="0"/>
            </a:endParaRPr>
          </a:p>
        </p:txBody>
      </p:sp>
      <p:sp>
        <p:nvSpPr>
          <p:cNvPr id="26" name="TextBox 25"/>
          <p:cNvSpPr txBox="1"/>
          <p:nvPr/>
        </p:nvSpPr>
        <p:spPr>
          <a:xfrm>
            <a:off x="685800" y="1556274"/>
            <a:ext cx="7541488" cy="2031325"/>
          </a:xfrm>
          <a:prstGeom prst="rect">
            <a:avLst/>
          </a:prstGeom>
          <a:noFill/>
        </p:spPr>
        <p:txBody>
          <a:bodyPr wrap="none" rtlCol="0">
            <a:spAutoFit/>
          </a:bodyPr>
          <a:lstStyle/>
          <a:p>
            <a:r>
              <a:rPr lang="en-US" dirty="0" smtClean="0">
                <a:latin typeface="Arial" pitchFamily="34" charset="0"/>
                <a:cs typeface="Arial" pitchFamily="34" charset="0"/>
              </a:rPr>
              <a:t>4,123,554 ha of </a:t>
            </a:r>
            <a:r>
              <a:rPr lang="en-US" dirty="0" err="1" smtClean="0">
                <a:latin typeface="Arial" pitchFamily="34" charset="0"/>
                <a:cs typeface="Arial" pitchFamily="34" charset="0"/>
              </a:rPr>
              <a:t>peatlands</a:t>
            </a:r>
            <a:r>
              <a:rPr lang="en-US" dirty="0" smtClean="0">
                <a:latin typeface="Arial" pitchFamily="34" charset="0"/>
                <a:cs typeface="Arial" pitchFamily="34" charset="0"/>
              </a:rPr>
              <a:t>, or 29% of the OSAA</a:t>
            </a:r>
          </a:p>
          <a:p>
            <a:r>
              <a:rPr lang="en-US" dirty="0" smtClean="0">
                <a:latin typeface="Arial" pitchFamily="34" charset="0"/>
                <a:cs typeface="Arial" pitchFamily="34" charset="0"/>
              </a:rPr>
              <a:t>461,838 ha potentially changed/converted under full development</a:t>
            </a:r>
          </a:p>
          <a:p>
            <a:r>
              <a:rPr lang="en-US" dirty="0">
                <a:latin typeface="Arial" pitchFamily="34" charset="0"/>
                <a:cs typeface="Arial" pitchFamily="34" charset="0"/>
              </a:rPr>
              <a:t> </a:t>
            </a:r>
            <a:r>
              <a:rPr lang="en-US" dirty="0" smtClean="0">
                <a:latin typeface="Arial" pitchFamily="34" charset="0"/>
                <a:cs typeface="Arial" pitchFamily="34" charset="0"/>
              </a:rPr>
              <a:t>    (Lee &amp; Cheng 2009)</a:t>
            </a:r>
          </a:p>
          <a:p>
            <a:r>
              <a:rPr lang="en-US" dirty="0">
                <a:latin typeface="Arial" pitchFamily="34" charset="0"/>
                <a:cs typeface="Arial" pitchFamily="34" charset="0"/>
              </a:rPr>
              <a:t> </a:t>
            </a:r>
            <a:r>
              <a:rPr lang="en-US" dirty="0" smtClean="0">
                <a:latin typeface="Arial" pitchFamily="34" charset="0"/>
                <a:cs typeface="Arial" pitchFamily="34" charset="0"/>
              </a:rPr>
              <a:t>    (does not include </a:t>
            </a:r>
            <a:r>
              <a:rPr lang="en-US" dirty="0" err="1" smtClean="0">
                <a:latin typeface="Arial" pitchFamily="34" charset="0"/>
                <a:cs typeface="Arial" pitchFamily="34" charset="0"/>
              </a:rPr>
              <a:t>peatlands</a:t>
            </a:r>
            <a:r>
              <a:rPr lang="en-US" dirty="0" smtClean="0">
                <a:latin typeface="Arial" pitchFamily="34" charset="0"/>
                <a:cs typeface="Arial" pitchFamily="34" charset="0"/>
              </a:rPr>
              <a:t> affected by elevated N and S deposition)</a:t>
            </a:r>
          </a:p>
          <a:p>
            <a:endParaRPr lang="en-US" dirty="0" smtClean="0">
              <a:latin typeface="Arial" pitchFamily="34" charset="0"/>
              <a:cs typeface="Arial" pitchFamily="34" charset="0"/>
            </a:endParaRPr>
          </a:p>
          <a:p>
            <a:r>
              <a:rPr lang="en-US" dirty="0" smtClean="0">
                <a:latin typeface="Arial" pitchFamily="34" charset="0"/>
                <a:cs typeface="Arial" pitchFamily="34" charset="0"/>
              </a:rPr>
              <a:t>Corresponds to reduction of the regional net sink for atmospheric CO</a:t>
            </a:r>
            <a:r>
              <a:rPr lang="en-US" baseline="-25000" dirty="0" smtClean="0">
                <a:latin typeface="Arial" pitchFamily="34" charset="0"/>
                <a:cs typeface="Arial" pitchFamily="34" charset="0"/>
              </a:rPr>
              <a:t>2</a:t>
            </a:r>
          </a:p>
          <a:p>
            <a:r>
              <a:rPr lang="en-US" dirty="0">
                <a:latin typeface="Arial" pitchFamily="34" charset="0"/>
                <a:cs typeface="Arial" pitchFamily="34" charset="0"/>
              </a:rPr>
              <a:t> </a:t>
            </a:r>
            <a:r>
              <a:rPr lang="en-US" dirty="0" smtClean="0">
                <a:latin typeface="Arial" pitchFamily="34" charset="0"/>
                <a:cs typeface="Arial" pitchFamily="34" charset="0"/>
              </a:rPr>
              <a:t>    from 3.2 </a:t>
            </a:r>
            <a:r>
              <a:rPr lang="en-US" u="sng" dirty="0" smtClean="0">
                <a:latin typeface="Arial" pitchFamily="34" charset="0"/>
                <a:cs typeface="Arial" pitchFamily="34" charset="0"/>
              </a:rPr>
              <a:t>+</a:t>
            </a:r>
            <a:r>
              <a:rPr lang="en-US" dirty="0" smtClean="0">
                <a:latin typeface="Arial" pitchFamily="34" charset="0"/>
                <a:cs typeface="Arial" pitchFamily="34" charset="0"/>
              </a:rPr>
              <a:t> 1.2 </a:t>
            </a:r>
            <a:r>
              <a:rPr lang="en-US" dirty="0" err="1" smtClean="0">
                <a:latin typeface="Arial" pitchFamily="34" charset="0"/>
                <a:cs typeface="Arial" pitchFamily="34" charset="0"/>
              </a:rPr>
              <a:t>Tg</a:t>
            </a:r>
            <a:r>
              <a:rPr lang="en-US" dirty="0">
                <a:latin typeface="Arial" pitchFamily="34" charset="0"/>
                <a:cs typeface="Arial" pitchFamily="34" charset="0"/>
              </a:rPr>
              <a:t> </a:t>
            </a:r>
            <a:r>
              <a:rPr lang="en-US" dirty="0" smtClean="0">
                <a:latin typeface="Arial" pitchFamily="34" charset="0"/>
                <a:cs typeface="Arial" pitchFamily="34" charset="0"/>
              </a:rPr>
              <a:t>C/</a:t>
            </a:r>
            <a:r>
              <a:rPr lang="en-US" dirty="0" err="1" smtClean="0">
                <a:latin typeface="Arial" pitchFamily="34" charset="0"/>
                <a:cs typeface="Arial" pitchFamily="34" charset="0"/>
              </a:rPr>
              <a:t>yr</a:t>
            </a:r>
            <a:r>
              <a:rPr lang="en-US" dirty="0" smtClean="0">
                <a:latin typeface="Arial" pitchFamily="34" charset="0"/>
                <a:cs typeface="Arial" pitchFamily="34" charset="0"/>
              </a:rPr>
              <a:t> to 2.8 </a:t>
            </a:r>
            <a:r>
              <a:rPr lang="en-US" u="sng" dirty="0" smtClean="0">
                <a:latin typeface="Arial" pitchFamily="34" charset="0"/>
                <a:cs typeface="Arial" pitchFamily="34" charset="0"/>
              </a:rPr>
              <a:t>+</a:t>
            </a:r>
            <a:r>
              <a:rPr lang="en-US" dirty="0" smtClean="0">
                <a:latin typeface="Arial" pitchFamily="34" charset="0"/>
                <a:cs typeface="Arial" pitchFamily="34" charset="0"/>
              </a:rPr>
              <a:t> 1.1 </a:t>
            </a:r>
            <a:r>
              <a:rPr lang="en-US" dirty="0" err="1" smtClean="0">
                <a:latin typeface="Arial" pitchFamily="34" charset="0"/>
                <a:cs typeface="Arial" pitchFamily="34" charset="0"/>
              </a:rPr>
              <a:t>Tg</a:t>
            </a:r>
            <a:r>
              <a:rPr lang="en-US" dirty="0" smtClean="0">
                <a:latin typeface="Arial" pitchFamily="34" charset="0"/>
                <a:cs typeface="Arial" pitchFamily="34" charset="0"/>
              </a:rPr>
              <a:t> C/</a:t>
            </a:r>
            <a:r>
              <a:rPr lang="en-US" dirty="0" err="1" smtClean="0">
                <a:latin typeface="Arial" pitchFamily="34" charset="0"/>
                <a:cs typeface="Arial" pitchFamily="34" charset="0"/>
              </a:rPr>
              <a:t>yr</a:t>
            </a:r>
            <a:r>
              <a:rPr lang="en-US" dirty="0" smtClean="0">
                <a:latin typeface="Arial" pitchFamily="34" charset="0"/>
                <a:cs typeface="Arial" pitchFamily="34" charset="0"/>
              </a:rPr>
              <a:t> (</a:t>
            </a:r>
            <a:r>
              <a:rPr lang="en-US" dirty="0" err="1" smtClean="0">
                <a:latin typeface="Arial" pitchFamily="34" charset="0"/>
                <a:cs typeface="Arial" pitchFamily="34" charset="0"/>
              </a:rPr>
              <a:t>Wieder</a:t>
            </a:r>
            <a:r>
              <a:rPr lang="en-US" dirty="0" smtClean="0">
                <a:latin typeface="Arial" pitchFamily="34" charset="0"/>
                <a:cs typeface="Arial" pitchFamily="34" charset="0"/>
              </a:rPr>
              <a:t> et al., in press)</a:t>
            </a:r>
          </a:p>
        </p:txBody>
      </p:sp>
      <p:sp>
        <p:nvSpPr>
          <p:cNvPr id="10" name="TextBox 9"/>
          <p:cNvSpPr txBox="1"/>
          <p:nvPr/>
        </p:nvSpPr>
        <p:spPr>
          <a:xfrm>
            <a:off x="346200" y="3810001"/>
            <a:ext cx="8058745" cy="2862322"/>
          </a:xfrm>
          <a:prstGeom prst="rect">
            <a:avLst/>
          </a:prstGeom>
          <a:noFill/>
        </p:spPr>
        <p:txBody>
          <a:bodyPr wrap="none" rtlCol="0">
            <a:spAutoFit/>
          </a:bodyPr>
          <a:lstStyle/>
          <a:p>
            <a:r>
              <a:rPr lang="en-US" dirty="0" err="1" smtClean="0">
                <a:latin typeface="Arial" pitchFamily="34" charset="0"/>
                <a:cs typeface="Arial" pitchFamily="34" charset="0"/>
              </a:rPr>
              <a:t>Peatlands</a:t>
            </a:r>
            <a:r>
              <a:rPr lang="en-US" dirty="0" smtClean="0">
                <a:latin typeface="Arial" pitchFamily="34" charset="0"/>
                <a:cs typeface="Arial" pitchFamily="34" charset="0"/>
              </a:rPr>
              <a:t> represent a huge water reservoir</a:t>
            </a:r>
          </a:p>
          <a:p>
            <a:r>
              <a:rPr lang="en-US" dirty="0">
                <a:latin typeface="Arial" pitchFamily="34" charset="0"/>
                <a:cs typeface="Arial" pitchFamily="34" charset="0"/>
              </a:rPr>
              <a:t> </a:t>
            </a:r>
            <a:r>
              <a:rPr lang="en-US" dirty="0" smtClean="0">
                <a:latin typeface="Arial" pitchFamily="34" charset="0"/>
                <a:cs typeface="Arial" pitchFamily="34" charset="0"/>
              </a:rPr>
              <a:t>    Below the water table – peat is about 95% water by volume</a:t>
            </a:r>
          </a:p>
          <a:p>
            <a:r>
              <a:rPr lang="en-US" dirty="0">
                <a:latin typeface="Arial" pitchFamily="34" charset="0"/>
                <a:cs typeface="Arial" pitchFamily="34" charset="0"/>
              </a:rPr>
              <a:t> </a:t>
            </a:r>
            <a:r>
              <a:rPr lang="en-US" dirty="0" smtClean="0">
                <a:latin typeface="Arial" pitchFamily="34" charset="0"/>
                <a:cs typeface="Arial" pitchFamily="34" charset="0"/>
              </a:rPr>
              <a:t>    Assuming average peat depth of 3 m, </a:t>
            </a:r>
            <a:r>
              <a:rPr lang="en-US" dirty="0" err="1" smtClean="0">
                <a:latin typeface="Arial" pitchFamily="34" charset="0"/>
                <a:cs typeface="Arial" pitchFamily="34" charset="0"/>
              </a:rPr>
              <a:t>peatlands</a:t>
            </a:r>
            <a:r>
              <a:rPr lang="en-US" dirty="0" smtClean="0">
                <a:latin typeface="Arial" pitchFamily="34" charset="0"/>
                <a:cs typeface="Arial" pitchFamily="34" charset="0"/>
              </a:rPr>
              <a:t> in the OSAA hold</a:t>
            </a:r>
          </a:p>
          <a:p>
            <a:r>
              <a:rPr lang="en-US" dirty="0">
                <a:latin typeface="Arial" pitchFamily="34" charset="0"/>
                <a:cs typeface="Arial" pitchFamily="34" charset="0"/>
              </a:rPr>
              <a:t> </a:t>
            </a:r>
            <a:r>
              <a:rPr lang="en-US" dirty="0" smtClean="0">
                <a:latin typeface="Arial" pitchFamily="34" charset="0"/>
                <a:cs typeface="Arial" pitchFamily="34" charset="0"/>
              </a:rPr>
              <a:t>         118 million m</a:t>
            </a:r>
            <a:r>
              <a:rPr lang="en-US" baseline="30000" dirty="0" smtClean="0">
                <a:latin typeface="Arial" pitchFamily="34" charset="0"/>
                <a:cs typeface="Arial" pitchFamily="34" charset="0"/>
              </a:rPr>
              <a:t>3</a:t>
            </a:r>
            <a:r>
              <a:rPr lang="en-US" dirty="0" smtClean="0">
                <a:latin typeface="Arial" pitchFamily="34" charset="0"/>
                <a:cs typeface="Arial" pitchFamily="34" charset="0"/>
              </a:rPr>
              <a:t> of water </a:t>
            </a:r>
          </a:p>
          <a:p>
            <a:r>
              <a:rPr lang="en-US" dirty="0" smtClean="0">
                <a:latin typeface="Arial" pitchFamily="34" charset="0"/>
                <a:cs typeface="Arial" pitchFamily="34" charset="0"/>
              </a:rPr>
              <a:t>     </a:t>
            </a:r>
            <a:r>
              <a:rPr lang="en-US" dirty="0">
                <a:latin typeface="Arial" pitchFamily="34" charset="0"/>
                <a:cs typeface="Arial" pitchFamily="34" charset="0"/>
              </a:rPr>
              <a:t>Assuming average peat depth of 3 m, </a:t>
            </a:r>
            <a:r>
              <a:rPr lang="en-US" dirty="0" err="1">
                <a:latin typeface="Arial" pitchFamily="34" charset="0"/>
                <a:cs typeface="Arial" pitchFamily="34" charset="0"/>
              </a:rPr>
              <a:t>peatlands</a:t>
            </a:r>
            <a:r>
              <a:rPr lang="en-US" dirty="0">
                <a:latin typeface="Arial" pitchFamily="34" charset="0"/>
                <a:cs typeface="Arial" pitchFamily="34" charset="0"/>
              </a:rPr>
              <a:t> </a:t>
            </a:r>
            <a:r>
              <a:rPr lang="en-US" dirty="0" smtClean="0">
                <a:latin typeface="Arial" pitchFamily="34" charset="0"/>
                <a:cs typeface="Arial" pitchFamily="34" charset="0"/>
              </a:rPr>
              <a:t>across Alberta hold about</a:t>
            </a:r>
            <a:endParaRPr lang="en-US" dirty="0">
              <a:latin typeface="Arial" pitchFamily="34" charset="0"/>
              <a:cs typeface="Arial" pitchFamily="34" charset="0"/>
            </a:endParaRPr>
          </a:p>
          <a:p>
            <a:r>
              <a:rPr lang="en-US" dirty="0">
                <a:latin typeface="Arial" pitchFamily="34" charset="0"/>
                <a:cs typeface="Arial" pitchFamily="34" charset="0"/>
              </a:rPr>
              <a:t>          </a:t>
            </a:r>
            <a:r>
              <a:rPr lang="en-US" dirty="0" smtClean="0">
                <a:latin typeface="Arial" pitchFamily="34" charset="0"/>
                <a:cs typeface="Arial" pitchFamily="34" charset="0"/>
              </a:rPr>
              <a:t>300 </a:t>
            </a:r>
            <a:r>
              <a:rPr lang="en-US" dirty="0">
                <a:latin typeface="Arial" pitchFamily="34" charset="0"/>
                <a:cs typeface="Arial" pitchFamily="34" charset="0"/>
              </a:rPr>
              <a:t>million m</a:t>
            </a:r>
            <a:r>
              <a:rPr lang="en-US" baseline="30000" dirty="0">
                <a:latin typeface="Arial" pitchFamily="34" charset="0"/>
                <a:cs typeface="Arial" pitchFamily="34" charset="0"/>
              </a:rPr>
              <a:t>3</a:t>
            </a:r>
            <a:r>
              <a:rPr lang="en-US" dirty="0">
                <a:latin typeface="Arial" pitchFamily="34" charset="0"/>
                <a:cs typeface="Arial" pitchFamily="34" charset="0"/>
              </a:rPr>
              <a:t> of water </a:t>
            </a:r>
            <a:endParaRPr lang="en-US" dirty="0" smtClean="0">
              <a:latin typeface="Arial" pitchFamily="34" charset="0"/>
              <a:cs typeface="Arial" pitchFamily="34" charset="0"/>
            </a:endParaRPr>
          </a:p>
          <a:p>
            <a:r>
              <a:rPr lang="en-US" dirty="0">
                <a:latin typeface="Arial" pitchFamily="34" charset="0"/>
                <a:cs typeface="Arial" pitchFamily="34" charset="0"/>
              </a:rPr>
              <a:t> </a:t>
            </a:r>
            <a:r>
              <a:rPr lang="en-US" dirty="0" smtClean="0">
                <a:latin typeface="Arial" pitchFamily="34" charset="0"/>
                <a:cs typeface="Arial" pitchFamily="34" charset="0"/>
              </a:rPr>
              <a:t>    Lac La </a:t>
            </a:r>
            <a:r>
              <a:rPr lang="en-US" dirty="0" err="1" smtClean="0">
                <a:latin typeface="Arial" pitchFamily="34" charset="0"/>
                <a:cs typeface="Arial" pitchFamily="34" charset="0"/>
              </a:rPr>
              <a:t>Biche</a:t>
            </a:r>
            <a:r>
              <a:rPr lang="en-US" dirty="0" smtClean="0">
                <a:latin typeface="Arial" pitchFamily="34" charset="0"/>
                <a:cs typeface="Arial" pitchFamily="34" charset="0"/>
              </a:rPr>
              <a:t> contains 2 million </a:t>
            </a:r>
            <a:r>
              <a:rPr lang="en-US" dirty="0">
                <a:latin typeface="Arial" pitchFamily="34" charset="0"/>
                <a:cs typeface="Arial" pitchFamily="34" charset="0"/>
              </a:rPr>
              <a:t>m</a:t>
            </a:r>
            <a:r>
              <a:rPr lang="en-US" baseline="30000" dirty="0">
                <a:latin typeface="Arial" pitchFamily="34" charset="0"/>
                <a:cs typeface="Arial" pitchFamily="34" charset="0"/>
              </a:rPr>
              <a:t>3 </a:t>
            </a:r>
            <a:r>
              <a:rPr lang="en-US" dirty="0">
                <a:latin typeface="Arial" pitchFamily="34" charset="0"/>
                <a:cs typeface="Arial" pitchFamily="34" charset="0"/>
              </a:rPr>
              <a:t>of water </a:t>
            </a:r>
            <a:endParaRPr lang="en-US" dirty="0" smtClean="0">
              <a:latin typeface="Arial" pitchFamily="34" charset="0"/>
              <a:cs typeface="Arial" pitchFamily="34" charset="0"/>
            </a:endParaRPr>
          </a:p>
          <a:p>
            <a:r>
              <a:rPr lang="en-US" dirty="0">
                <a:latin typeface="Arial" pitchFamily="34" charset="0"/>
                <a:cs typeface="Arial" pitchFamily="34" charset="0"/>
              </a:rPr>
              <a:t> </a:t>
            </a:r>
            <a:r>
              <a:rPr lang="en-US" dirty="0" smtClean="0">
                <a:latin typeface="Arial" pitchFamily="34" charset="0"/>
                <a:cs typeface="Arial" pitchFamily="34" charset="0"/>
              </a:rPr>
              <a:t>    Lesser Slave Lake contains 13 </a:t>
            </a:r>
            <a:r>
              <a:rPr lang="en-US" dirty="0">
                <a:latin typeface="Arial" pitchFamily="34" charset="0"/>
                <a:cs typeface="Arial" pitchFamily="34" charset="0"/>
              </a:rPr>
              <a:t>million </a:t>
            </a:r>
            <a:r>
              <a:rPr lang="en-US" dirty="0" smtClean="0">
                <a:latin typeface="Arial" pitchFamily="34" charset="0"/>
                <a:cs typeface="Arial" pitchFamily="34" charset="0"/>
              </a:rPr>
              <a:t>m</a:t>
            </a:r>
            <a:r>
              <a:rPr lang="en-US" baseline="30000" dirty="0" smtClean="0">
                <a:latin typeface="Arial" pitchFamily="34" charset="0"/>
                <a:cs typeface="Arial" pitchFamily="34" charset="0"/>
              </a:rPr>
              <a:t>3 </a:t>
            </a:r>
            <a:r>
              <a:rPr lang="en-US" dirty="0">
                <a:latin typeface="Arial" pitchFamily="34" charset="0"/>
                <a:cs typeface="Arial" pitchFamily="34" charset="0"/>
              </a:rPr>
              <a:t>of water </a:t>
            </a:r>
            <a:endParaRPr lang="en-US" baseline="30000"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err="1" smtClean="0">
                <a:latin typeface="Arial" pitchFamily="34" charset="0"/>
                <a:cs typeface="Arial" pitchFamily="34" charset="0"/>
              </a:rPr>
              <a:t>Peatland</a:t>
            </a:r>
            <a:r>
              <a:rPr lang="en-US" dirty="0" smtClean="0">
                <a:latin typeface="Arial" pitchFamily="34" charset="0"/>
                <a:cs typeface="Arial" pitchFamily="34" charset="0"/>
              </a:rPr>
              <a:t> water often feeds lakes and streams – hydrologic connectivity    </a:t>
            </a:r>
            <a:endParaRPr lang="en-US" dirty="0">
              <a:latin typeface="Arial" pitchFamily="34" charset="0"/>
              <a:cs typeface="Arial" pitchFamily="34" charset="0"/>
            </a:endParaRPr>
          </a:p>
        </p:txBody>
      </p:sp>
    </p:spTree>
    <p:extLst>
      <p:ext uri="{BB962C8B-B14F-4D97-AF65-F5344CB8AC3E}">
        <p14:creationId xmlns:p14="http://schemas.microsoft.com/office/powerpoint/2010/main" val="16943366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109-0960_IM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7171" name="Text Box 3"/>
          <p:cNvSpPr txBox="1">
            <a:spLocks noChangeArrowheads="1"/>
          </p:cNvSpPr>
          <p:nvPr/>
        </p:nvSpPr>
        <p:spPr bwMode="auto">
          <a:xfrm>
            <a:off x="7727950" y="6553201"/>
            <a:ext cx="1359668" cy="307777"/>
          </a:xfrm>
          <a:prstGeom prst="rect">
            <a:avLst/>
          </a:prstGeom>
          <a:noFill/>
          <a:ln w="9525">
            <a:noFill/>
            <a:miter lim="800000"/>
            <a:headEnd/>
            <a:tailEnd/>
          </a:ln>
        </p:spPr>
        <p:txBody>
          <a:bodyPr wrap="none">
            <a:spAutoFit/>
          </a:bodyPr>
          <a:lstStyle/>
          <a:p>
            <a:pPr fontAlgn="base">
              <a:spcBef>
                <a:spcPct val="0"/>
              </a:spcBef>
              <a:spcAft>
                <a:spcPct val="0"/>
              </a:spcAft>
            </a:pPr>
            <a:r>
              <a:rPr lang="en-US" sz="1400" b="1" smtClean="0">
                <a:solidFill>
                  <a:srgbClr val="000000"/>
                </a:solidFill>
              </a:rPr>
              <a:t>Photo by RKW</a:t>
            </a:r>
          </a:p>
        </p:txBody>
      </p:sp>
    </p:spTree>
    <p:extLst>
      <p:ext uri="{BB962C8B-B14F-4D97-AF65-F5344CB8AC3E}">
        <p14:creationId xmlns:p14="http://schemas.microsoft.com/office/powerpoint/2010/main" val="42880130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ChangeArrowheads="1"/>
          </p:cNvSpPr>
          <p:nvPr/>
        </p:nvSpPr>
        <p:spPr bwMode="auto">
          <a:xfrm>
            <a:off x="0" y="0"/>
            <a:ext cx="9144000" cy="914400"/>
          </a:xfrm>
          <a:prstGeom prst="rect">
            <a:avLst/>
          </a:prstGeom>
          <a:solidFill>
            <a:srgbClr val="00206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129027" name="Text Box 3"/>
          <p:cNvSpPr txBox="1">
            <a:spLocks noChangeArrowheads="1"/>
          </p:cNvSpPr>
          <p:nvPr/>
        </p:nvSpPr>
        <p:spPr bwMode="auto">
          <a:xfrm>
            <a:off x="2970077" y="136526"/>
            <a:ext cx="2698175" cy="646331"/>
          </a:xfrm>
          <a:prstGeom prst="rect">
            <a:avLst/>
          </a:prstGeom>
          <a:noFill/>
          <a:ln w="9525">
            <a:noFill/>
            <a:miter lim="800000"/>
            <a:headEnd/>
            <a:tailEnd/>
          </a:ln>
        </p:spPr>
        <p:txBody>
          <a:bodyPr wrap="none">
            <a:spAutoFit/>
          </a:bodyPr>
          <a:lstStyle/>
          <a:p>
            <a:pPr fontAlgn="base">
              <a:spcBef>
                <a:spcPct val="0"/>
              </a:spcBef>
              <a:spcAft>
                <a:spcPct val="0"/>
              </a:spcAft>
            </a:pPr>
            <a:r>
              <a:rPr lang="en-US" sz="3600" b="1" dirty="0" smtClean="0">
                <a:solidFill>
                  <a:srgbClr val="FFFF00"/>
                </a:solidFill>
                <a:latin typeface="Arial" panose="020B0604020202020204" pitchFamily="34" charset="0"/>
                <a:cs typeface="Arial" panose="020B0604020202020204" pitchFamily="34" charset="0"/>
              </a:rPr>
              <a:t>Study Sites</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14744"/>
          <a:stretch/>
        </p:blipFill>
        <p:spPr bwMode="auto">
          <a:xfrm>
            <a:off x="-100105" y="1048317"/>
            <a:ext cx="9167905" cy="5809684"/>
          </a:xfrm>
          <a:prstGeom prst="rect">
            <a:avLst/>
          </a:prstGeom>
          <a:noFill/>
          <a:ln>
            <a:noFill/>
          </a:ln>
        </p:spPr>
      </p:pic>
      <p:pic>
        <p:nvPicPr>
          <p:cNvPr id="7" name="Picture 11" descr="http://www.longlake.ca/images/wbealogo1.gif"/>
          <p:cNvPicPr>
            <a:picLocks noChangeAspect="1" noChangeArrowheads="1"/>
          </p:cNvPicPr>
          <p:nvPr/>
        </p:nvPicPr>
        <p:blipFill>
          <a:blip r:embed="rId3" cstate="print"/>
          <a:srcRect/>
          <a:stretch>
            <a:fillRect/>
          </a:stretch>
        </p:blipFill>
        <p:spPr bwMode="auto">
          <a:xfrm>
            <a:off x="8100045" y="55815"/>
            <a:ext cx="967757" cy="822960"/>
          </a:xfrm>
          <a:prstGeom prst="rect">
            <a:avLst/>
          </a:prstGeom>
          <a:noFill/>
          <a:ln w="9525">
            <a:noFill/>
            <a:miter lim="800000"/>
            <a:headEnd/>
            <a:tailEnd/>
          </a:ln>
        </p:spPr>
      </p:pic>
    </p:spTree>
    <p:extLst>
      <p:ext uri="{BB962C8B-B14F-4D97-AF65-F5344CB8AC3E}">
        <p14:creationId xmlns:p14="http://schemas.microsoft.com/office/powerpoint/2010/main" val="18765865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descr="C:\Users\rwieder\Dropbox\Camera Uploads\2011-10-11 13.52.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3965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1"/>
          <p:cNvSpPr>
            <a:spLocks noChangeArrowheads="1"/>
          </p:cNvSpPr>
          <p:nvPr/>
        </p:nvSpPr>
        <p:spPr bwMode="auto">
          <a:xfrm>
            <a:off x="0" y="0"/>
            <a:ext cx="9144000" cy="914400"/>
          </a:xfrm>
          <a:prstGeom prst="rect">
            <a:avLst/>
          </a:prstGeom>
          <a:solidFill>
            <a:srgbClr val="00206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 name="Text Box 12"/>
          <p:cNvSpPr txBox="1">
            <a:spLocks noChangeArrowheads="1"/>
          </p:cNvSpPr>
          <p:nvPr/>
        </p:nvSpPr>
        <p:spPr bwMode="auto">
          <a:xfrm>
            <a:off x="1371601" y="133351"/>
            <a:ext cx="6442789" cy="646331"/>
          </a:xfrm>
          <a:prstGeom prst="rect">
            <a:avLst/>
          </a:prstGeom>
          <a:noFill/>
          <a:ln w="9525">
            <a:noFill/>
            <a:miter lim="800000"/>
            <a:headEnd/>
            <a:tailEnd/>
          </a:ln>
        </p:spPr>
        <p:txBody>
          <a:bodyPr wrap="none">
            <a:spAutoFit/>
          </a:bodyPr>
          <a:lstStyle/>
          <a:p>
            <a:pPr fontAlgn="base">
              <a:spcBef>
                <a:spcPct val="0"/>
              </a:spcBef>
              <a:spcAft>
                <a:spcPct val="0"/>
              </a:spcAft>
            </a:pPr>
            <a:r>
              <a:rPr lang="en-US" sz="3600" b="1" dirty="0" smtClean="0">
                <a:solidFill>
                  <a:srgbClr val="FFFF00"/>
                </a:solidFill>
                <a:latin typeface="Arial" panose="020B0604020202020204" pitchFamily="34" charset="0"/>
                <a:cs typeface="Arial" panose="020B0604020202020204" pitchFamily="34" charset="0"/>
              </a:rPr>
              <a:t>Elevated N and S Deposition</a:t>
            </a:r>
          </a:p>
        </p:txBody>
      </p:sp>
      <p:grpSp>
        <p:nvGrpSpPr>
          <p:cNvPr id="7" name="Group 6"/>
          <p:cNvGrpSpPr/>
          <p:nvPr/>
        </p:nvGrpSpPr>
        <p:grpSpPr>
          <a:xfrm>
            <a:off x="995539" y="1056902"/>
            <a:ext cx="6889669" cy="5759532"/>
            <a:chOff x="-762001" y="228600"/>
            <a:chExt cx="5709286" cy="4956627"/>
          </a:xfrm>
        </p:grpSpPr>
        <p:pic>
          <p:nvPicPr>
            <p:cNvPr id="8" name="Picture 7"/>
            <p:cNvPicPr/>
            <p:nvPr/>
          </p:nvPicPr>
          <p:blipFill rotWithShape="1">
            <a:blip r:embed="rId2" cstate="print">
              <a:extLst>
                <a:ext uri="{28A0092B-C50C-407E-A947-70E740481C1C}">
                  <a14:useLocalDpi xmlns:a14="http://schemas.microsoft.com/office/drawing/2010/main" val="0"/>
                </a:ext>
              </a:extLst>
            </a:blip>
            <a:srcRect l="8589" t="3420" r="24889" b="43819"/>
            <a:stretch/>
          </p:blipFill>
          <p:spPr bwMode="auto">
            <a:xfrm>
              <a:off x="-762000" y="228600"/>
              <a:ext cx="5709285" cy="4495800"/>
            </a:xfrm>
            <a:prstGeom prst="rect">
              <a:avLst/>
            </a:prstGeom>
            <a:noFill/>
            <a:ln>
              <a:noFill/>
            </a:ln>
            <a:extLst>
              <a:ext uri="{53640926-AAD7-44D8-BBD7-CCE9431645EC}">
                <a14:shadowObscured xmlns:a14="http://schemas.microsoft.com/office/drawing/2010/main"/>
              </a:ext>
            </a:extLst>
          </p:spPr>
        </p:pic>
        <p:pic>
          <p:nvPicPr>
            <p:cNvPr id="9" name="Picture 8"/>
            <p:cNvPicPr/>
            <p:nvPr/>
          </p:nvPicPr>
          <p:blipFill rotWithShape="1">
            <a:blip r:embed="rId2" cstate="print">
              <a:extLst>
                <a:ext uri="{28A0092B-C50C-407E-A947-70E740481C1C}">
                  <a14:useLocalDpi xmlns:a14="http://schemas.microsoft.com/office/drawing/2010/main" val="0"/>
                </a:ext>
              </a:extLst>
            </a:blip>
            <a:srcRect l="8589" t="82626" r="24889" b="11753"/>
            <a:stretch/>
          </p:blipFill>
          <p:spPr bwMode="auto">
            <a:xfrm>
              <a:off x="-762001" y="4706256"/>
              <a:ext cx="5709285" cy="478971"/>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4554104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ChangeArrowheads="1"/>
          </p:cNvSpPr>
          <p:nvPr/>
        </p:nvSpPr>
        <p:spPr bwMode="auto">
          <a:xfrm>
            <a:off x="0" y="0"/>
            <a:ext cx="9144000" cy="914400"/>
          </a:xfrm>
          <a:prstGeom prst="rect">
            <a:avLst/>
          </a:prstGeom>
          <a:solidFill>
            <a:srgbClr val="00206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146435" name="Text Box 3"/>
          <p:cNvSpPr txBox="1">
            <a:spLocks noChangeArrowheads="1"/>
          </p:cNvSpPr>
          <p:nvPr/>
        </p:nvSpPr>
        <p:spPr bwMode="auto">
          <a:xfrm>
            <a:off x="2083079" y="133350"/>
            <a:ext cx="4698722" cy="646331"/>
          </a:xfrm>
          <a:prstGeom prst="rect">
            <a:avLst/>
          </a:prstGeom>
          <a:noFill/>
          <a:ln w="9525">
            <a:noFill/>
            <a:miter lim="800000"/>
            <a:headEnd/>
            <a:tailEnd/>
          </a:ln>
        </p:spPr>
        <p:txBody>
          <a:bodyPr wrap="none">
            <a:spAutoFit/>
          </a:bodyPr>
          <a:lstStyle/>
          <a:p>
            <a:pPr fontAlgn="base">
              <a:spcBef>
                <a:spcPct val="0"/>
              </a:spcBef>
              <a:spcAft>
                <a:spcPct val="0"/>
              </a:spcAft>
            </a:pPr>
            <a:r>
              <a:rPr lang="en-US" sz="3600" b="1" dirty="0" smtClean="0">
                <a:solidFill>
                  <a:srgbClr val="FFFF00"/>
                </a:solidFill>
                <a:latin typeface="Arial" panose="020B0604020202020204" pitchFamily="34" charset="0"/>
                <a:cs typeface="Arial" panose="020B0604020202020204" pitchFamily="34" charset="0"/>
              </a:rPr>
              <a:t>Do Plants Respond?</a:t>
            </a:r>
          </a:p>
        </p:txBody>
      </p:sp>
      <p:grpSp>
        <p:nvGrpSpPr>
          <p:cNvPr id="2" name="Group 1"/>
          <p:cNvGrpSpPr/>
          <p:nvPr/>
        </p:nvGrpSpPr>
        <p:grpSpPr>
          <a:xfrm>
            <a:off x="172891" y="1219202"/>
            <a:ext cx="8896263" cy="5493596"/>
            <a:chOff x="152400" y="907205"/>
            <a:chExt cx="8896263" cy="5493596"/>
          </a:xfrm>
        </p:grpSpPr>
        <p:pic>
          <p:nvPicPr>
            <p:cNvPr id="7" name="Picture 19" descr="L:\Pictures\Research pics\Pics for Kel WBEA poster\IMG_1400.JPG"/>
            <p:cNvPicPr>
              <a:picLocks noChangeAspect="1" noChangeArrowheads="1"/>
            </p:cNvPicPr>
            <p:nvPr/>
          </p:nvPicPr>
          <p:blipFill>
            <a:blip r:embed="rId2" cstate="print"/>
            <a:srcRect/>
            <a:stretch>
              <a:fillRect/>
            </a:stretch>
          </p:blipFill>
          <p:spPr bwMode="auto">
            <a:xfrm>
              <a:off x="172890" y="907205"/>
              <a:ext cx="1905514" cy="1371600"/>
            </a:xfrm>
            <a:prstGeom prst="rect">
              <a:avLst/>
            </a:prstGeom>
            <a:solidFill>
              <a:srgbClr val="990033"/>
            </a:solidFill>
            <a:ln w="12700" cmpd="thickThin">
              <a:solidFill>
                <a:srgbClr val="C00000"/>
              </a:solidFill>
            </a:ln>
          </p:spPr>
        </p:pic>
        <p:pic>
          <p:nvPicPr>
            <p:cNvPr id="8" name="Picture 25" descr="L:\Pictures\Research pics\Pics for Kel WBEA poster\Sept Alberta pics 014.jpg"/>
            <p:cNvPicPr>
              <a:picLocks noChangeAspect="1" noChangeArrowheads="1"/>
            </p:cNvPicPr>
            <p:nvPr/>
          </p:nvPicPr>
          <p:blipFill>
            <a:blip r:embed="rId3" cstate="print"/>
            <a:srcRect/>
            <a:stretch>
              <a:fillRect/>
            </a:stretch>
          </p:blipFill>
          <p:spPr bwMode="auto">
            <a:xfrm>
              <a:off x="172890" y="2789497"/>
              <a:ext cx="1905514" cy="1371600"/>
            </a:xfrm>
            <a:prstGeom prst="rect">
              <a:avLst/>
            </a:prstGeom>
            <a:noFill/>
            <a:ln w="12700" cmpd="thickThin">
              <a:solidFill>
                <a:srgbClr val="C00000"/>
              </a:solidFill>
            </a:ln>
          </p:spPr>
        </p:pic>
        <p:pic>
          <p:nvPicPr>
            <p:cNvPr id="9" name="Picture 2" descr="L:\Pictures\Research pics\Pics for Kel WBEA poster\Field Pics July 2010 053.JPG"/>
            <p:cNvPicPr>
              <a:picLocks noChangeAspect="1" noChangeArrowheads="1"/>
            </p:cNvPicPr>
            <p:nvPr/>
          </p:nvPicPr>
          <p:blipFill>
            <a:blip r:embed="rId4" cstate="print"/>
            <a:srcRect/>
            <a:stretch>
              <a:fillRect/>
            </a:stretch>
          </p:blipFill>
          <p:spPr bwMode="auto">
            <a:xfrm>
              <a:off x="2472627" y="2789497"/>
              <a:ext cx="1828676" cy="1371600"/>
            </a:xfrm>
            <a:prstGeom prst="rect">
              <a:avLst/>
            </a:prstGeom>
            <a:noFill/>
            <a:ln w="12700">
              <a:solidFill>
                <a:srgbClr val="C00000"/>
              </a:solidFill>
            </a:ln>
          </p:spPr>
        </p:pic>
        <p:pic>
          <p:nvPicPr>
            <p:cNvPr id="10" name="Picture 2" descr="C:\Users\rwieder\AppData\Local\Microsoft\Windows\Temporary Internet Files\Content.Outlook\5AXEBHK6\Wabasca 009.jpg"/>
            <p:cNvPicPr>
              <a:picLocks noChangeAspect="1" noChangeArrowheads="1"/>
            </p:cNvPicPr>
            <p:nvPr/>
          </p:nvPicPr>
          <p:blipFill>
            <a:blip r:embed="rId5" cstate="print"/>
            <a:srcRect/>
            <a:stretch>
              <a:fillRect/>
            </a:stretch>
          </p:blipFill>
          <p:spPr bwMode="auto">
            <a:xfrm>
              <a:off x="2472565" y="907205"/>
              <a:ext cx="1828800" cy="1371600"/>
            </a:xfrm>
            <a:prstGeom prst="rect">
              <a:avLst/>
            </a:prstGeom>
            <a:solidFill>
              <a:srgbClr val="990033"/>
            </a:solidFill>
            <a:ln w="12700">
              <a:solidFill>
                <a:srgbClr val="C00000"/>
              </a:solidFill>
            </a:ln>
          </p:spPr>
        </p:pic>
        <p:pic>
          <p:nvPicPr>
            <p:cNvPr id="11" name="Picture 24" descr="L:\Pictures\Research pics\Field and Meanook pics complete\Field pics 2011\2011-05-28 May 28 Alberta Pics 2011\May 28 Alberta Pics 2011 029.JPG"/>
            <p:cNvPicPr>
              <a:picLocks noChangeAspect="1" noChangeArrowheads="1"/>
            </p:cNvPicPr>
            <p:nvPr/>
          </p:nvPicPr>
          <p:blipFill>
            <a:blip r:embed="rId6" cstate="print"/>
            <a:srcRect l="7408" r="3704"/>
            <a:stretch>
              <a:fillRect/>
            </a:stretch>
          </p:blipFill>
          <p:spPr bwMode="auto">
            <a:xfrm>
              <a:off x="2434208" y="4694497"/>
              <a:ext cx="1905514" cy="1371600"/>
            </a:xfrm>
            <a:prstGeom prst="rect">
              <a:avLst/>
            </a:prstGeom>
            <a:noFill/>
            <a:ln w="12700" cmpd="thickThin">
              <a:solidFill>
                <a:srgbClr val="C00000"/>
              </a:solidFill>
            </a:ln>
          </p:spPr>
        </p:pic>
        <p:pic>
          <p:nvPicPr>
            <p:cNvPr id="12" name="Picture 22" descr="L:\Pictures\Research pics\Pics for Kel WBEA poster\June 3 Alberta trip 2011 013.JPG"/>
            <p:cNvPicPr>
              <a:picLocks noChangeAspect="1" noChangeArrowheads="1"/>
            </p:cNvPicPr>
            <p:nvPr/>
          </p:nvPicPr>
          <p:blipFill>
            <a:blip r:embed="rId7" cstate="print"/>
            <a:srcRect l="11111"/>
            <a:stretch>
              <a:fillRect/>
            </a:stretch>
          </p:blipFill>
          <p:spPr bwMode="auto">
            <a:xfrm>
              <a:off x="172890" y="4694497"/>
              <a:ext cx="1905514" cy="1371600"/>
            </a:xfrm>
            <a:prstGeom prst="rect">
              <a:avLst/>
            </a:prstGeom>
            <a:noFill/>
            <a:ln w="12700" cmpd="thickThin">
              <a:solidFill>
                <a:srgbClr val="C00000"/>
              </a:solidFill>
            </a:ln>
          </p:spPr>
        </p:pic>
        <p:pic>
          <p:nvPicPr>
            <p:cNvPr id="13" name="Picture 23" descr="L:\Pictures\Research pics\Pics for Kel WBEA poster\May Canada trip 2010 102.jpg"/>
            <p:cNvPicPr>
              <a:picLocks noChangeAspect="1" noChangeArrowheads="1"/>
            </p:cNvPicPr>
            <p:nvPr/>
          </p:nvPicPr>
          <p:blipFill>
            <a:blip r:embed="rId8" cstate="print"/>
            <a:srcRect/>
            <a:stretch>
              <a:fillRect/>
            </a:stretch>
          </p:blipFill>
          <p:spPr bwMode="auto">
            <a:xfrm>
              <a:off x="4648312" y="2789497"/>
              <a:ext cx="1905514" cy="1371600"/>
            </a:xfrm>
            <a:prstGeom prst="rect">
              <a:avLst/>
            </a:prstGeom>
            <a:noFill/>
            <a:ln w="12700" cmpd="thickThin">
              <a:solidFill>
                <a:srgbClr val="C00000"/>
              </a:solidFill>
            </a:ln>
          </p:spPr>
        </p:pic>
        <p:pic>
          <p:nvPicPr>
            <p:cNvPr id="14" name="Picture 13" descr="L:\Pictures\Research pics\Pics for Kel WBEA poster\IMG_1398.JPG"/>
            <p:cNvPicPr>
              <a:picLocks noChangeAspect="1" noChangeArrowheads="1"/>
            </p:cNvPicPr>
            <p:nvPr/>
          </p:nvPicPr>
          <p:blipFill>
            <a:blip r:embed="rId9" cstate="print"/>
            <a:srcRect/>
            <a:stretch>
              <a:fillRect/>
            </a:stretch>
          </p:blipFill>
          <p:spPr bwMode="auto">
            <a:xfrm>
              <a:off x="4648312" y="907205"/>
              <a:ext cx="1905514" cy="1371600"/>
            </a:xfrm>
            <a:prstGeom prst="rect">
              <a:avLst/>
            </a:prstGeom>
            <a:solidFill>
              <a:srgbClr val="990033"/>
            </a:solidFill>
            <a:ln w="12700" cmpd="thickThin">
              <a:solidFill>
                <a:srgbClr val="C00000"/>
              </a:solidFill>
            </a:ln>
          </p:spPr>
        </p:pic>
        <p:sp>
          <p:nvSpPr>
            <p:cNvPr id="15" name="TextBox 14"/>
            <p:cNvSpPr txBox="1"/>
            <p:nvPr/>
          </p:nvSpPr>
          <p:spPr>
            <a:xfrm>
              <a:off x="152400" y="2278805"/>
              <a:ext cx="1946367" cy="338554"/>
            </a:xfrm>
            <a:prstGeom prst="rect">
              <a:avLst/>
            </a:prstGeom>
            <a:noFill/>
          </p:spPr>
          <p:txBody>
            <a:bodyPr wrap="none" rtlCol="0">
              <a:spAutoFit/>
            </a:bodyPr>
            <a:lstStyle/>
            <a:p>
              <a:r>
                <a:rPr lang="en-US" sz="1600" i="1" dirty="0" err="1" smtClean="0"/>
                <a:t>Evernia</a:t>
              </a:r>
              <a:r>
                <a:rPr lang="en-US" sz="1600" i="1" dirty="0" smtClean="0"/>
                <a:t> </a:t>
              </a:r>
              <a:r>
                <a:rPr lang="en-US" sz="1600" i="1" dirty="0" err="1" smtClean="0"/>
                <a:t>mesomorpha</a:t>
              </a:r>
              <a:endParaRPr lang="en-US" sz="1600" i="1" dirty="0"/>
            </a:p>
          </p:txBody>
        </p:sp>
        <p:sp>
          <p:nvSpPr>
            <p:cNvPr id="16" name="TextBox 15"/>
            <p:cNvSpPr txBox="1"/>
            <p:nvPr/>
          </p:nvSpPr>
          <p:spPr>
            <a:xfrm>
              <a:off x="496308" y="4161097"/>
              <a:ext cx="1298753" cy="338554"/>
            </a:xfrm>
            <a:prstGeom prst="rect">
              <a:avLst/>
            </a:prstGeom>
            <a:noFill/>
          </p:spPr>
          <p:txBody>
            <a:bodyPr wrap="none" rtlCol="0">
              <a:spAutoFit/>
            </a:bodyPr>
            <a:lstStyle/>
            <a:p>
              <a:r>
                <a:rPr lang="en-US" sz="1600" i="1" dirty="0" err="1" smtClean="0"/>
                <a:t>Cladina</a:t>
              </a:r>
              <a:r>
                <a:rPr lang="en-US" sz="1600" i="1" dirty="0" smtClean="0"/>
                <a:t> </a:t>
              </a:r>
              <a:r>
                <a:rPr lang="en-US" sz="1600" i="1" dirty="0" err="1" smtClean="0"/>
                <a:t>mitis</a:t>
              </a:r>
              <a:endParaRPr lang="en-US" sz="1600" i="1" dirty="0"/>
            </a:p>
          </p:txBody>
        </p:sp>
        <p:sp>
          <p:nvSpPr>
            <p:cNvPr id="17" name="TextBox 16"/>
            <p:cNvSpPr txBox="1"/>
            <p:nvPr/>
          </p:nvSpPr>
          <p:spPr>
            <a:xfrm>
              <a:off x="439241" y="6062247"/>
              <a:ext cx="1399742" cy="338554"/>
            </a:xfrm>
            <a:prstGeom prst="rect">
              <a:avLst/>
            </a:prstGeom>
            <a:noFill/>
          </p:spPr>
          <p:txBody>
            <a:bodyPr wrap="none" rtlCol="0">
              <a:spAutoFit/>
            </a:bodyPr>
            <a:lstStyle/>
            <a:p>
              <a:r>
                <a:rPr lang="en-US" sz="1600" i="1" dirty="0" err="1" smtClean="0"/>
                <a:t>Picea</a:t>
              </a:r>
              <a:r>
                <a:rPr lang="en-US" sz="1600" i="1" dirty="0" smtClean="0"/>
                <a:t> </a:t>
              </a:r>
              <a:r>
                <a:rPr lang="en-US" sz="1600" i="1" dirty="0" err="1" smtClean="0"/>
                <a:t>mariana</a:t>
              </a:r>
              <a:endParaRPr lang="en-US" sz="1600" i="1" dirty="0"/>
            </a:p>
          </p:txBody>
        </p:sp>
        <p:sp>
          <p:nvSpPr>
            <p:cNvPr id="18" name="TextBox 17"/>
            <p:cNvSpPr txBox="1"/>
            <p:nvPr/>
          </p:nvSpPr>
          <p:spPr>
            <a:xfrm>
              <a:off x="2418880" y="2278805"/>
              <a:ext cx="1962076" cy="338554"/>
            </a:xfrm>
            <a:prstGeom prst="rect">
              <a:avLst/>
            </a:prstGeom>
            <a:noFill/>
          </p:spPr>
          <p:txBody>
            <a:bodyPr wrap="none" rtlCol="0">
              <a:spAutoFit/>
            </a:bodyPr>
            <a:lstStyle/>
            <a:p>
              <a:r>
                <a:rPr lang="en-US" sz="1600" i="1" dirty="0" err="1" smtClean="0"/>
                <a:t>Vaccinium</a:t>
              </a:r>
              <a:r>
                <a:rPr lang="en-US" sz="1600" i="1" dirty="0" smtClean="0"/>
                <a:t> </a:t>
              </a:r>
              <a:r>
                <a:rPr lang="en-US" sz="1600" i="1" dirty="0" err="1" smtClean="0"/>
                <a:t>vitis-idaea</a:t>
              </a:r>
              <a:endParaRPr lang="en-US" sz="1600" i="1" dirty="0"/>
            </a:p>
          </p:txBody>
        </p:sp>
        <p:sp>
          <p:nvSpPr>
            <p:cNvPr id="19" name="TextBox 18"/>
            <p:cNvSpPr txBox="1"/>
            <p:nvPr/>
          </p:nvSpPr>
          <p:spPr>
            <a:xfrm>
              <a:off x="2333408" y="4161097"/>
              <a:ext cx="2156744" cy="338554"/>
            </a:xfrm>
            <a:prstGeom prst="rect">
              <a:avLst/>
            </a:prstGeom>
            <a:noFill/>
          </p:spPr>
          <p:txBody>
            <a:bodyPr wrap="none" rtlCol="0">
              <a:spAutoFit/>
            </a:bodyPr>
            <a:lstStyle/>
            <a:p>
              <a:r>
                <a:rPr lang="en-US" sz="1600" i="1" dirty="0" err="1" smtClean="0"/>
                <a:t>Oxycoccos</a:t>
              </a:r>
              <a:r>
                <a:rPr lang="en-US" sz="1600" i="1" dirty="0" smtClean="0"/>
                <a:t> </a:t>
              </a:r>
              <a:r>
                <a:rPr lang="en-US" sz="1600" i="1" dirty="0" err="1" smtClean="0"/>
                <a:t>microcarpus</a:t>
              </a:r>
              <a:endParaRPr lang="en-US" sz="1600" i="1" dirty="0"/>
            </a:p>
          </p:txBody>
        </p:sp>
        <p:sp>
          <p:nvSpPr>
            <p:cNvPr id="20" name="TextBox 19"/>
            <p:cNvSpPr txBox="1"/>
            <p:nvPr/>
          </p:nvSpPr>
          <p:spPr>
            <a:xfrm>
              <a:off x="2368097" y="6062247"/>
              <a:ext cx="2030108" cy="338554"/>
            </a:xfrm>
            <a:prstGeom prst="rect">
              <a:avLst/>
            </a:prstGeom>
            <a:noFill/>
          </p:spPr>
          <p:txBody>
            <a:bodyPr wrap="none" rtlCol="0">
              <a:spAutoFit/>
            </a:bodyPr>
            <a:lstStyle/>
            <a:p>
              <a:r>
                <a:rPr lang="en-US" sz="1600" i="1" dirty="0" err="1" smtClean="0"/>
                <a:t>Ledum</a:t>
              </a:r>
              <a:r>
                <a:rPr lang="en-US" sz="1600" i="1" dirty="0" smtClean="0"/>
                <a:t> </a:t>
              </a:r>
              <a:r>
                <a:rPr lang="en-US" sz="1600" i="1" dirty="0" err="1" smtClean="0"/>
                <a:t>groenlandicum</a:t>
              </a:r>
              <a:endParaRPr lang="en-US" sz="1600" i="1" dirty="0"/>
            </a:p>
          </p:txBody>
        </p:sp>
        <p:sp>
          <p:nvSpPr>
            <p:cNvPr id="21" name="TextBox 20"/>
            <p:cNvSpPr txBox="1"/>
            <p:nvPr/>
          </p:nvSpPr>
          <p:spPr>
            <a:xfrm>
              <a:off x="4740096" y="2278805"/>
              <a:ext cx="1683474" cy="338554"/>
            </a:xfrm>
            <a:prstGeom prst="rect">
              <a:avLst/>
            </a:prstGeom>
            <a:noFill/>
          </p:spPr>
          <p:txBody>
            <a:bodyPr wrap="none" rtlCol="0">
              <a:spAutoFit/>
            </a:bodyPr>
            <a:lstStyle/>
            <a:p>
              <a:r>
                <a:rPr lang="en-US" sz="1600" i="1" dirty="0" smtClean="0"/>
                <a:t>Sphagnum </a:t>
              </a:r>
              <a:r>
                <a:rPr lang="en-US" sz="1600" i="1" dirty="0" err="1" smtClean="0"/>
                <a:t>fuscum</a:t>
              </a:r>
              <a:endParaRPr lang="en-US" sz="1600" i="1" dirty="0"/>
            </a:p>
          </p:txBody>
        </p:sp>
        <p:sp>
          <p:nvSpPr>
            <p:cNvPr id="22" name="TextBox 21"/>
            <p:cNvSpPr txBox="1"/>
            <p:nvPr/>
          </p:nvSpPr>
          <p:spPr>
            <a:xfrm>
              <a:off x="4536804" y="4161097"/>
              <a:ext cx="2154757" cy="338554"/>
            </a:xfrm>
            <a:prstGeom prst="rect">
              <a:avLst/>
            </a:prstGeom>
            <a:noFill/>
          </p:spPr>
          <p:txBody>
            <a:bodyPr wrap="none" rtlCol="0">
              <a:spAutoFit/>
            </a:bodyPr>
            <a:lstStyle/>
            <a:p>
              <a:r>
                <a:rPr lang="en-US" sz="1600" i="1" dirty="0" smtClean="0"/>
                <a:t>Sphagnum </a:t>
              </a:r>
              <a:r>
                <a:rPr lang="en-US" sz="1600" i="1" dirty="0" err="1" smtClean="0"/>
                <a:t>capillifolium</a:t>
              </a:r>
              <a:endParaRPr lang="en-US" sz="1600" i="1" dirty="0"/>
            </a:p>
          </p:txBody>
        </p:sp>
        <p:pic>
          <p:nvPicPr>
            <p:cNvPr id="23" name="Picture 6" descr="http://www.biopix.com/photos/ane-sphagnum-magellanicum-00969.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68335" y="4694497"/>
              <a:ext cx="2065468" cy="1371600"/>
            </a:xfrm>
            <a:prstGeom prst="rect">
              <a:avLst/>
            </a:prstGeom>
            <a:noFill/>
            <a:ln w="12700">
              <a:solidFill>
                <a:srgbClr val="C00000"/>
              </a:solidFill>
            </a:ln>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4453159" y="6062247"/>
              <a:ext cx="2265364" cy="338554"/>
            </a:xfrm>
            <a:prstGeom prst="rect">
              <a:avLst/>
            </a:prstGeom>
            <a:noFill/>
          </p:spPr>
          <p:txBody>
            <a:bodyPr wrap="none" rtlCol="0">
              <a:spAutoFit/>
            </a:bodyPr>
            <a:lstStyle/>
            <a:p>
              <a:r>
                <a:rPr lang="en-US" sz="1600" i="1" dirty="0" smtClean="0"/>
                <a:t>Sphagnum </a:t>
              </a:r>
              <a:r>
                <a:rPr lang="en-US" sz="1600" i="1" dirty="0" err="1" smtClean="0"/>
                <a:t>magellanicum</a:t>
              </a:r>
              <a:endParaRPr lang="en-US" sz="1600" i="1" dirty="0"/>
            </a:p>
          </p:txBody>
        </p:sp>
        <p:pic>
          <p:nvPicPr>
            <p:cNvPr id="25" name="Picture 8" descr="This item is an imag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14730" y="907205"/>
              <a:ext cx="2065019" cy="1371600"/>
            </a:xfrm>
            <a:prstGeom prst="rect">
              <a:avLst/>
            </a:prstGeom>
            <a:solidFill>
              <a:srgbClr val="990033"/>
            </a:solidFill>
            <a:ln w="12700">
              <a:solidFill>
                <a:srgbClr val="C00000"/>
              </a:solidFill>
            </a:ln>
          </p:spPr>
        </p:pic>
        <p:sp>
          <p:nvSpPr>
            <p:cNvPr id="26" name="TextBox 25"/>
            <p:cNvSpPr txBox="1"/>
            <p:nvPr/>
          </p:nvSpPr>
          <p:spPr>
            <a:xfrm>
              <a:off x="6815359" y="2278805"/>
              <a:ext cx="2233304" cy="338554"/>
            </a:xfrm>
            <a:prstGeom prst="rect">
              <a:avLst/>
            </a:prstGeom>
            <a:noFill/>
          </p:spPr>
          <p:txBody>
            <a:bodyPr wrap="none" rtlCol="0">
              <a:spAutoFit/>
            </a:bodyPr>
            <a:lstStyle/>
            <a:p>
              <a:r>
                <a:rPr lang="en-US" sz="1600" i="1" dirty="0" smtClean="0"/>
                <a:t>Sphagnum </a:t>
              </a:r>
              <a:r>
                <a:rPr lang="en-US" sz="1600" i="1" dirty="0" err="1" smtClean="0"/>
                <a:t>angustifolium</a:t>
              </a:r>
              <a:endParaRPr lang="en-US" sz="1600" i="1" dirty="0"/>
            </a:p>
          </p:txBody>
        </p:sp>
        <p:pic>
          <p:nvPicPr>
            <p:cNvPr id="27" name="Picture 10" descr="Image of Rubus chamaemoru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65225" y="2789497"/>
              <a:ext cx="1764029" cy="1371600"/>
            </a:xfrm>
            <a:prstGeom prst="rect">
              <a:avLst/>
            </a:prstGeom>
            <a:noFill/>
            <a:ln w="12700">
              <a:solidFill>
                <a:srgbClr val="C00000"/>
              </a:solidFill>
            </a:ln>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6983674" y="4161097"/>
              <a:ext cx="1899879" cy="338554"/>
            </a:xfrm>
            <a:prstGeom prst="rect">
              <a:avLst/>
            </a:prstGeom>
            <a:noFill/>
          </p:spPr>
          <p:txBody>
            <a:bodyPr wrap="none" rtlCol="0">
              <a:spAutoFit/>
            </a:bodyPr>
            <a:lstStyle/>
            <a:p>
              <a:r>
                <a:rPr lang="en-US" sz="1600" i="1" dirty="0" err="1" smtClean="0"/>
                <a:t>Rubus</a:t>
              </a:r>
              <a:r>
                <a:rPr lang="en-US" sz="1600" i="1" dirty="0" smtClean="0"/>
                <a:t> </a:t>
              </a:r>
              <a:r>
                <a:rPr lang="en-US" sz="1600" i="1" dirty="0" err="1" smtClean="0"/>
                <a:t>chamaemorus</a:t>
              </a:r>
              <a:endParaRPr lang="en-US" sz="1600" i="1" dirty="0"/>
            </a:p>
          </p:txBody>
        </p:sp>
        <p:pic>
          <p:nvPicPr>
            <p:cNvPr id="29" name="Picture 12" descr="http://t2.gstatic.com/images?q=tbn:ANd9GcTBK8b7xL1whY_s-P3bKBYQdLhDx052Tp0pcduaoWJnP9B6_gZs5Q"/>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31661" y="4694497"/>
              <a:ext cx="1831156" cy="1371600"/>
            </a:xfrm>
            <a:prstGeom prst="rect">
              <a:avLst/>
            </a:prstGeom>
            <a:noFill/>
            <a:ln w="12700">
              <a:solidFill>
                <a:srgbClr val="C00000"/>
              </a:solidFill>
            </a:ln>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7158049" y="6062247"/>
              <a:ext cx="1632178" cy="338554"/>
            </a:xfrm>
            <a:prstGeom prst="rect">
              <a:avLst/>
            </a:prstGeom>
            <a:noFill/>
          </p:spPr>
          <p:txBody>
            <a:bodyPr wrap="none" rtlCol="0">
              <a:spAutoFit/>
            </a:bodyPr>
            <a:lstStyle/>
            <a:p>
              <a:r>
                <a:rPr lang="en-US" sz="1600" i="1" dirty="0" err="1" smtClean="0"/>
                <a:t>Smilacina</a:t>
              </a:r>
              <a:r>
                <a:rPr lang="en-US" sz="1600" i="1" dirty="0" smtClean="0"/>
                <a:t> </a:t>
              </a:r>
              <a:r>
                <a:rPr lang="en-US" sz="1600" i="1" dirty="0" err="1" smtClean="0"/>
                <a:t>trifolia</a:t>
              </a:r>
              <a:endParaRPr lang="en-US" sz="1600" i="1" dirty="0"/>
            </a:p>
          </p:txBody>
        </p:sp>
      </p:grpSp>
    </p:spTree>
    <p:extLst>
      <p:ext uri="{BB962C8B-B14F-4D97-AF65-F5344CB8AC3E}">
        <p14:creationId xmlns:p14="http://schemas.microsoft.com/office/powerpoint/2010/main" val="34995892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3"/>
          <p:cNvSpPr>
            <a:spLocks noChangeArrowheads="1"/>
          </p:cNvSpPr>
          <p:nvPr/>
        </p:nvSpPr>
        <p:spPr bwMode="auto">
          <a:xfrm>
            <a:off x="0" y="0"/>
            <a:ext cx="9144000" cy="914400"/>
          </a:xfrm>
          <a:prstGeom prst="rect">
            <a:avLst/>
          </a:prstGeom>
          <a:solidFill>
            <a:srgbClr val="00206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2400">
              <a:latin typeface="Times New Roman" pitchFamily="18" charset="0"/>
            </a:endParaRPr>
          </a:p>
        </p:txBody>
      </p:sp>
      <p:sp>
        <p:nvSpPr>
          <p:cNvPr id="52227" name="Rectangle 14"/>
          <p:cNvSpPr>
            <a:spLocks noChangeArrowheads="1"/>
          </p:cNvSpPr>
          <p:nvPr/>
        </p:nvSpPr>
        <p:spPr bwMode="auto">
          <a:xfrm>
            <a:off x="2072647" y="104776"/>
            <a:ext cx="4754506" cy="663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6362" tIns="53975" rIns="106362" bIns="53975">
            <a:spAutoFit/>
          </a:bodyPr>
          <a:lstStyle>
            <a:lvl1pPr defTabSz="1220788" eaLnBrk="0" hangingPunct="0">
              <a:defRPr>
                <a:solidFill>
                  <a:schemeClr val="tx1"/>
                </a:solidFill>
                <a:latin typeface="Arial" charset="0"/>
              </a:defRPr>
            </a:lvl1pPr>
            <a:lvl2pPr marL="742950" indent="-285750" defTabSz="1220788" eaLnBrk="0" hangingPunct="0">
              <a:defRPr>
                <a:solidFill>
                  <a:schemeClr val="tx1"/>
                </a:solidFill>
                <a:latin typeface="Arial" charset="0"/>
              </a:defRPr>
            </a:lvl2pPr>
            <a:lvl3pPr marL="1143000" indent="-228600" defTabSz="1220788" eaLnBrk="0" hangingPunct="0">
              <a:defRPr>
                <a:solidFill>
                  <a:schemeClr val="tx1"/>
                </a:solidFill>
                <a:latin typeface="Arial" charset="0"/>
              </a:defRPr>
            </a:lvl3pPr>
            <a:lvl4pPr marL="1600200" indent="-228600" defTabSz="1220788" eaLnBrk="0" hangingPunct="0">
              <a:defRPr>
                <a:solidFill>
                  <a:schemeClr val="tx1"/>
                </a:solidFill>
                <a:latin typeface="Arial" charset="0"/>
              </a:defRPr>
            </a:lvl4pPr>
            <a:lvl5pPr marL="2057400" indent="-228600" defTabSz="1220788" eaLnBrk="0" hangingPunct="0">
              <a:defRPr>
                <a:solidFill>
                  <a:schemeClr val="tx1"/>
                </a:solidFill>
                <a:latin typeface="Arial" charset="0"/>
              </a:defRPr>
            </a:lvl5pPr>
            <a:lvl6pPr marL="2514600" indent="-228600" defTabSz="1220788" eaLnBrk="0" fontAlgn="base" hangingPunct="0">
              <a:spcBef>
                <a:spcPct val="0"/>
              </a:spcBef>
              <a:spcAft>
                <a:spcPct val="0"/>
              </a:spcAft>
              <a:defRPr>
                <a:solidFill>
                  <a:schemeClr val="tx1"/>
                </a:solidFill>
                <a:latin typeface="Arial" charset="0"/>
              </a:defRPr>
            </a:lvl6pPr>
            <a:lvl7pPr marL="2971800" indent="-228600" defTabSz="1220788" eaLnBrk="0" fontAlgn="base" hangingPunct="0">
              <a:spcBef>
                <a:spcPct val="0"/>
              </a:spcBef>
              <a:spcAft>
                <a:spcPct val="0"/>
              </a:spcAft>
              <a:defRPr>
                <a:solidFill>
                  <a:schemeClr val="tx1"/>
                </a:solidFill>
                <a:latin typeface="Arial" charset="0"/>
              </a:defRPr>
            </a:lvl7pPr>
            <a:lvl8pPr marL="3429000" indent="-228600" defTabSz="1220788" eaLnBrk="0" fontAlgn="base" hangingPunct="0">
              <a:spcBef>
                <a:spcPct val="0"/>
              </a:spcBef>
              <a:spcAft>
                <a:spcPct val="0"/>
              </a:spcAft>
              <a:defRPr>
                <a:solidFill>
                  <a:schemeClr val="tx1"/>
                </a:solidFill>
                <a:latin typeface="Arial" charset="0"/>
              </a:defRPr>
            </a:lvl8pPr>
            <a:lvl9pPr marL="3886200" indent="-228600" defTabSz="1220788" eaLnBrk="0" fontAlgn="base" hangingPunct="0">
              <a:spcBef>
                <a:spcPct val="0"/>
              </a:spcBef>
              <a:spcAft>
                <a:spcPct val="0"/>
              </a:spcAft>
              <a:defRPr>
                <a:solidFill>
                  <a:schemeClr val="tx1"/>
                </a:solidFill>
                <a:latin typeface="Arial" charset="0"/>
              </a:defRPr>
            </a:lvl9pPr>
          </a:lstStyle>
          <a:p>
            <a:r>
              <a:rPr lang="en-US" altLang="en-US" sz="3600" b="1" dirty="0" smtClean="0">
                <a:solidFill>
                  <a:srgbClr val="FFFF00"/>
                </a:solidFill>
              </a:rPr>
              <a:t>What are </a:t>
            </a:r>
            <a:r>
              <a:rPr lang="en-US" altLang="en-US" sz="3600" b="1" dirty="0" err="1" smtClean="0">
                <a:solidFill>
                  <a:srgbClr val="FFFF00"/>
                </a:solidFill>
              </a:rPr>
              <a:t>Peatlands</a:t>
            </a:r>
            <a:r>
              <a:rPr lang="en-US" altLang="en-US" sz="3600" b="1" dirty="0" smtClean="0">
                <a:solidFill>
                  <a:srgbClr val="FFFF00"/>
                </a:solidFill>
              </a:rPr>
              <a:t>?</a:t>
            </a:r>
            <a:endParaRPr lang="en-US" altLang="en-US" sz="3600" b="1" dirty="0"/>
          </a:p>
        </p:txBody>
      </p:sp>
      <p:pic>
        <p:nvPicPr>
          <p:cNvPr id="52228" name="Picture 4" descr="cover-image-lar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447800"/>
            <a:ext cx="26876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 Box 5"/>
          <p:cNvSpPr txBox="1">
            <a:spLocks noChangeArrowheads="1"/>
          </p:cNvSpPr>
          <p:nvPr/>
        </p:nvSpPr>
        <p:spPr bwMode="auto">
          <a:xfrm>
            <a:off x="2971800" y="2057401"/>
            <a:ext cx="5943600" cy="224676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altLang="en-US" sz="2000" b="1"/>
              <a:t>Peatland ecosystems, in the simplest definition, are terrestrial environments where over the long term, on an areal basis, net primary production exceeds organic matter decomposition, leading to the substantial accumulation of a deposit rich in incompletely decomposed organic matter, or peat.</a:t>
            </a:r>
          </a:p>
        </p:txBody>
      </p:sp>
      <p:sp>
        <p:nvSpPr>
          <p:cNvPr id="52230" name="Text Box 6"/>
          <p:cNvSpPr txBox="1">
            <a:spLocks noChangeArrowheads="1"/>
          </p:cNvSpPr>
          <p:nvPr/>
        </p:nvSpPr>
        <p:spPr bwMode="auto">
          <a:xfrm>
            <a:off x="6156326" y="6496052"/>
            <a:ext cx="29314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i="1"/>
              <a:t>Wieder, Vitt and Benscoter, 2006</a:t>
            </a:r>
          </a:p>
        </p:txBody>
      </p:sp>
    </p:spTree>
    <p:extLst>
      <p:ext uri="{BB962C8B-B14F-4D97-AF65-F5344CB8AC3E}">
        <p14:creationId xmlns:p14="http://schemas.microsoft.com/office/powerpoint/2010/main" val="42069089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ChangeArrowheads="1"/>
          </p:cNvSpPr>
          <p:nvPr/>
        </p:nvSpPr>
        <p:spPr bwMode="auto">
          <a:xfrm>
            <a:off x="0" y="0"/>
            <a:ext cx="9144000" cy="914400"/>
          </a:xfrm>
          <a:prstGeom prst="rect">
            <a:avLst/>
          </a:prstGeom>
          <a:solidFill>
            <a:srgbClr val="00206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146435" name="Text Box 3"/>
          <p:cNvSpPr txBox="1">
            <a:spLocks noChangeArrowheads="1"/>
          </p:cNvSpPr>
          <p:nvPr/>
        </p:nvSpPr>
        <p:spPr bwMode="auto">
          <a:xfrm>
            <a:off x="2347000" y="133350"/>
            <a:ext cx="4493538" cy="646331"/>
          </a:xfrm>
          <a:prstGeom prst="rect">
            <a:avLst/>
          </a:prstGeom>
          <a:noFill/>
          <a:ln w="9525">
            <a:noFill/>
            <a:miter lim="800000"/>
            <a:headEnd/>
            <a:tailEnd/>
          </a:ln>
        </p:spPr>
        <p:txBody>
          <a:bodyPr wrap="none">
            <a:spAutoFit/>
          </a:bodyPr>
          <a:lstStyle/>
          <a:p>
            <a:pPr fontAlgn="base">
              <a:spcBef>
                <a:spcPct val="0"/>
              </a:spcBef>
              <a:spcAft>
                <a:spcPct val="0"/>
              </a:spcAft>
            </a:pPr>
            <a:r>
              <a:rPr lang="en-US" sz="3600" b="1" dirty="0" smtClean="0">
                <a:solidFill>
                  <a:srgbClr val="FFFF00"/>
                </a:solidFill>
                <a:latin typeface="Arial" panose="020B0604020202020204" pitchFamily="34" charset="0"/>
                <a:cs typeface="Arial" panose="020B0604020202020204" pitchFamily="34" charset="0"/>
              </a:rPr>
              <a:t>Plants do Respond</a:t>
            </a:r>
          </a:p>
        </p:txBody>
      </p:sp>
      <p:sp>
        <p:nvSpPr>
          <p:cNvPr id="3" name="TextBox 2"/>
          <p:cNvSpPr txBox="1"/>
          <p:nvPr/>
        </p:nvSpPr>
        <p:spPr>
          <a:xfrm>
            <a:off x="248195" y="1293223"/>
            <a:ext cx="8196475" cy="1200329"/>
          </a:xfrm>
          <a:prstGeom prst="rect">
            <a:avLst/>
          </a:prstGeom>
          <a:noFill/>
        </p:spPr>
        <p:txBody>
          <a:bodyPr wrap="none" rtlCol="0">
            <a:spAutoFit/>
          </a:bodyPr>
          <a:lstStyle/>
          <a:p>
            <a:r>
              <a:rPr lang="en-US" sz="2400" b="1" dirty="0" smtClean="0">
                <a:latin typeface="Arial" panose="020B0604020202020204" pitchFamily="34" charset="0"/>
                <a:cs typeface="Arial" panose="020B0604020202020204" pitchFamily="34" charset="0"/>
              </a:rPr>
              <a:t>For many of the bog plant species, concentrations of </a:t>
            </a:r>
          </a:p>
          <a:p>
            <a:r>
              <a:rPr lang="en-US" sz="2400" b="1" dirty="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    nitrogen (and sulfur) increase with closer proximity </a:t>
            </a:r>
          </a:p>
          <a:p>
            <a:r>
              <a:rPr lang="en-US" sz="2400" b="1" dirty="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    to the oil sands mining area</a:t>
            </a:r>
            <a:endParaRPr lang="en-US" sz="2400" b="1" dirty="0">
              <a:latin typeface="Arial" panose="020B0604020202020204" pitchFamily="34" charset="0"/>
              <a:cs typeface="Arial" panose="020B0604020202020204" pitchFamily="34" charset="0"/>
            </a:endParaRPr>
          </a:p>
        </p:txBody>
      </p:sp>
      <p:sp>
        <p:nvSpPr>
          <p:cNvPr id="10" name="TextBox 9"/>
          <p:cNvSpPr txBox="1"/>
          <p:nvPr/>
        </p:nvSpPr>
        <p:spPr>
          <a:xfrm>
            <a:off x="248195" y="2960914"/>
            <a:ext cx="8178842" cy="1200329"/>
          </a:xfrm>
          <a:prstGeom prst="rect">
            <a:avLst/>
          </a:prstGeom>
          <a:noFill/>
        </p:spPr>
        <p:txBody>
          <a:bodyPr wrap="none" rtlCol="0">
            <a:spAutoFit/>
          </a:bodyPr>
          <a:lstStyle/>
          <a:p>
            <a:r>
              <a:rPr lang="en-US" sz="2400" b="1" dirty="0" smtClean="0">
                <a:latin typeface="Arial" panose="020B0604020202020204" pitchFamily="34" charset="0"/>
                <a:cs typeface="Arial" panose="020B0604020202020204" pitchFamily="34" charset="0"/>
              </a:rPr>
              <a:t>For many of the bog plant species, concentrations of </a:t>
            </a:r>
          </a:p>
          <a:p>
            <a:r>
              <a:rPr lang="en-US" sz="2400" b="1" dirty="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    nitrogen (and sulfur) have been steading increasing</a:t>
            </a:r>
          </a:p>
          <a:p>
            <a:r>
              <a:rPr lang="en-US" sz="2400" b="1" dirty="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    over time (2009-2013)</a:t>
            </a:r>
            <a:endParaRPr lang="en-US" sz="2400" b="1" dirty="0">
              <a:latin typeface="Arial" panose="020B0604020202020204" pitchFamily="34" charset="0"/>
              <a:cs typeface="Arial" panose="020B0604020202020204" pitchFamily="34" charset="0"/>
            </a:endParaRPr>
          </a:p>
        </p:txBody>
      </p:sp>
      <p:sp>
        <p:nvSpPr>
          <p:cNvPr id="11" name="TextBox 10"/>
          <p:cNvSpPr txBox="1"/>
          <p:nvPr/>
        </p:nvSpPr>
        <p:spPr>
          <a:xfrm>
            <a:off x="248195" y="4733108"/>
            <a:ext cx="7486152" cy="461665"/>
          </a:xfrm>
          <a:prstGeom prst="rect">
            <a:avLst/>
          </a:prstGeom>
          <a:noFill/>
        </p:spPr>
        <p:txBody>
          <a:bodyPr wrap="none" rtlCol="0">
            <a:spAutoFit/>
          </a:bodyPr>
          <a:lstStyle/>
          <a:p>
            <a:r>
              <a:rPr lang="en-US" sz="2400" b="1" dirty="0" smtClean="0">
                <a:latin typeface="Arial" panose="020B0604020202020204" pitchFamily="34" charset="0"/>
                <a:cs typeface="Arial" panose="020B0604020202020204" pitchFamily="34" charset="0"/>
              </a:rPr>
              <a:t>Final report submitted to WBEA earlier this spring</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268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448" t="6157" r="50000" b="13365"/>
          <a:stretch/>
        </p:blipFill>
        <p:spPr bwMode="auto">
          <a:xfrm>
            <a:off x="1254033" y="907077"/>
            <a:ext cx="6769340" cy="5950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a:spLocks noChangeArrowheads="1"/>
          </p:cNvSpPr>
          <p:nvPr/>
        </p:nvSpPr>
        <p:spPr bwMode="auto">
          <a:xfrm>
            <a:off x="0" y="0"/>
            <a:ext cx="9144000" cy="914400"/>
          </a:xfrm>
          <a:prstGeom prst="rect">
            <a:avLst/>
          </a:prstGeom>
          <a:solidFill>
            <a:srgbClr val="00206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7" name="Text Box 3"/>
          <p:cNvSpPr txBox="1">
            <a:spLocks noChangeArrowheads="1"/>
          </p:cNvSpPr>
          <p:nvPr/>
        </p:nvSpPr>
        <p:spPr bwMode="auto">
          <a:xfrm>
            <a:off x="1301920" y="133350"/>
            <a:ext cx="6724918" cy="646331"/>
          </a:xfrm>
          <a:prstGeom prst="rect">
            <a:avLst/>
          </a:prstGeom>
          <a:noFill/>
          <a:ln w="9525">
            <a:noFill/>
            <a:miter lim="800000"/>
            <a:headEnd/>
            <a:tailEnd/>
          </a:ln>
        </p:spPr>
        <p:txBody>
          <a:bodyPr wrap="none">
            <a:spAutoFit/>
          </a:bodyPr>
          <a:lstStyle/>
          <a:p>
            <a:pPr fontAlgn="base">
              <a:spcBef>
                <a:spcPct val="0"/>
              </a:spcBef>
              <a:spcAft>
                <a:spcPct val="0"/>
              </a:spcAft>
            </a:pPr>
            <a:r>
              <a:rPr lang="en-US" sz="3600" b="1" dirty="0" smtClean="0">
                <a:solidFill>
                  <a:srgbClr val="FFFF00"/>
                </a:solidFill>
                <a:latin typeface="Arial" panose="020B0604020202020204" pitchFamily="34" charset="0"/>
                <a:cs typeface="Arial" panose="020B0604020202020204" pitchFamily="34" charset="0"/>
              </a:rPr>
              <a:t>Broader Regional Bog Survey</a:t>
            </a:r>
          </a:p>
        </p:txBody>
      </p:sp>
      <p:pic>
        <p:nvPicPr>
          <p:cNvPr id="5" name="Picture 11" descr="http://www.longlake.ca/images/wbealogo1.gif"/>
          <p:cNvPicPr>
            <a:picLocks noChangeAspect="1" noChangeArrowheads="1"/>
          </p:cNvPicPr>
          <p:nvPr/>
        </p:nvPicPr>
        <p:blipFill>
          <a:blip r:embed="rId3" cstate="print"/>
          <a:srcRect/>
          <a:stretch>
            <a:fillRect/>
          </a:stretch>
        </p:blipFill>
        <p:spPr bwMode="auto">
          <a:xfrm>
            <a:off x="197016" y="5881849"/>
            <a:ext cx="967757" cy="822960"/>
          </a:xfrm>
          <a:prstGeom prst="rect">
            <a:avLst/>
          </a:prstGeom>
          <a:noFill/>
          <a:ln w="9525">
            <a:noFill/>
            <a:miter lim="800000"/>
            <a:headEnd/>
            <a:tailEnd/>
          </a:ln>
        </p:spPr>
      </p:pic>
    </p:spTree>
    <p:extLst>
      <p:ext uri="{BB962C8B-B14F-4D97-AF65-F5344CB8AC3E}">
        <p14:creationId xmlns:p14="http://schemas.microsoft.com/office/powerpoint/2010/main" val="75271669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descr="C:\Users\rwieder\AppData\Local\Microsoft\Windows\Temporary Internet Files\Content.Outlook\LRGC7D9E\chopp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 y="3505200"/>
            <a:ext cx="4389120" cy="3291840"/>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pic>
        <p:nvPicPr>
          <p:cNvPr id="195587" name="Picture 3" descr="C:\Users\rwieder\AppData\Local\Microsoft\Windows\Temporary Internet Files\Content.Outlook\LRGC7D9E\ladies in the chopp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60960"/>
            <a:ext cx="4389120" cy="3291840"/>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pic>
        <p:nvPicPr>
          <p:cNvPr id="195588" name="Picture 4" descr="C:\Users\rwieder\Dropbox\Camera Uploads\2013-06-20 08.21.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 y="60960"/>
            <a:ext cx="4389120" cy="3291840"/>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pic>
        <p:nvPicPr>
          <p:cNvPr id="11" name="Picture 6" descr="C:\Users\rwieder\Dropbox\Camera Uploads\2013-06-19 19.17.5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4400" y="3505200"/>
            <a:ext cx="4389120" cy="3291840"/>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8223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ChangeArrowheads="1"/>
          </p:cNvSpPr>
          <p:nvPr/>
        </p:nvSpPr>
        <p:spPr bwMode="auto">
          <a:xfrm>
            <a:off x="0" y="0"/>
            <a:ext cx="9144000" cy="914400"/>
          </a:xfrm>
          <a:prstGeom prst="rect">
            <a:avLst/>
          </a:prstGeom>
          <a:solidFill>
            <a:srgbClr val="00206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146435" name="Text Box 3"/>
          <p:cNvSpPr txBox="1">
            <a:spLocks noChangeArrowheads="1"/>
          </p:cNvSpPr>
          <p:nvPr/>
        </p:nvSpPr>
        <p:spPr bwMode="auto">
          <a:xfrm>
            <a:off x="1942047" y="133350"/>
            <a:ext cx="5288627" cy="646331"/>
          </a:xfrm>
          <a:prstGeom prst="rect">
            <a:avLst/>
          </a:prstGeom>
          <a:noFill/>
          <a:ln w="9525">
            <a:noFill/>
            <a:miter lim="800000"/>
            <a:headEnd/>
            <a:tailEnd/>
          </a:ln>
        </p:spPr>
        <p:txBody>
          <a:bodyPr wrap="none">
            <a:spAutoFit/>
          </a:bodyPr>
          <a:lstStyle/>
          <a:p>
            <a:pPr fontAlgn="base">
              <a:spcBef>
                <a:spcPct val="0"/>
              </a:spcBef>
              <a:spcAft>
                <a:spcPct val="0"/>
              </a:spcAft>
            </a:pPr>
            <a:r>
              <a:rPr lang="en-US" sz="3600" b="1" dirty="0" smtClean="0">
                <a:solidFill>
                  <a:srgbClr val="FFFF00"/>
                </a:solidFill>
                <a:latin typeface="Arial" panose="020B0604020202020204" pitchFamily="34" charset="0"/>
                <a:cs typeface="Arial" panose="020B0604020202020204" pitchFamily="34" charset="0"/>
              </a:rPr>
              <a:t>What have we learned?</a:t>
            </a:r>
          </a:p>
        </p:txBody>
      </p:sp>
      <p:sp>
        <p:nvSpPr>
          <p:cNvPr id="3" name="TextBox 2"/>
          <p:cNvSpPr txBox="1"/>
          <p:nvPr/>
        </p:nvSpPr>
        <p:spPr>
          <a:xfrm>
            <a:off x="248195" y="1214845"/>
            <a:ext cx="8044190" cy="1200329"/>
          </a:xfrm>
          <a:prstGeom prst="rect">
            <a:avLst/>
          </a:prstGeom>
          <a:noFill/>
        </p:spPr>
        <p:txBody>
          <a:bodyPr wrap="none" rtlCol="0">
            <a:spAutoFit/>
          </a:bodyPr>
          <a:lstStyle/>
          <a:p>
            <a:r>
              <a:rPr lang="en-US" sz="2400" b="1" dirty="0" smtClean="0">
                <a:latin typeface="Arial" panose="020B0604020202020204" pitchFamily="34" charset="0"/>
                <a:cs typeface="Arial" panose="020B0604020202020204" pitchFamily="34" charset="0"/>
              </a:rPr>
              <a:t>Bog waters affected (more acidic, more nitrogen,</a:t>
            </a:r>
          </a:p>
          <a:p>
            <a:r>
              <a:rPr lang="en-US" sz="2400" b="1" dirty="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    more sulfate) within 20-40 km distance of oil sands</a:t>
            </a:r>
          </a:p>
          <a:p>
            <a:r>
              <a:rPr lang="en-US" sz="2400" b="1" dirty="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    mining area</a:t>
            </a:r>
            <a:endParaRPr lang="en-US" sz="2400" b="1" dirty="0">
              <a:latin typeface="Arial" panose="020B0604020202020204" pitchFamily="34" charset="0"/>
              <a:cs typeface="Arial" panose="020B0604020202020204" pitchFamily="34" charset="0"/>
            </a:endParaRPr>
          </a:p>
        </p:txBody>
      </p:sp>
      <p:sp>
        <p:nvSpPr>
          <p:cNvPr id="10" name="TextBox 9"/>
          <p:cNvSpPr txBox="1"/>
          <p:nvPr/>
        </p:nvSpPr>
        <p:spPr>
          <a:xfrm>
            <a:off x="248195" y="2802188"/>
            <a:ext cx="8731878" cy="1200329"/>
          </a:xfrm>
          <a:prstGeom prst="rect">
            <a:avLst/>
          </a:prstGeom>
          <a:noFill/>
        </p:spPr>
        <p:txBody>
          <a:bodyPr wrap="none" rtlCol="0">
            <a:spAutoFit/>
          </a:bodyPr>
          <a:lstStyle/>
          <a:p>
            <a:r>
              <a:rPr lang="en-US" sz="2400" b="1" dirty="0" smtClean="0">
                <a:latin typeface="Arial" panose="020B0604020202020204" pitchFamily="34" charset="0"/>
                <a:cs typeface="Arial" panose="020B0604020202020204" pitchFamily="34" charset="0"/>
              </a:rPr>
              <a:t>Some bog mosses, lichens, vascular plants show elevated</a:t>
            </a:r>
          </a:p>
          <a:p>
            <a:r>
              <a:rPr lang="en-US" sz="2400" b="1" dirty="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    nitrogen (and sulfur) concentrations </a:t>
            </a:r>
            <a:r>
              <a:rPr lang="en-US" sz="2400" b="1" dirty="0">
                <a:latin typeface="Arial" panose="020B0604020202020204" pitchFamily="34" charset="0"/>
                <a:cs typeface="Arial" panose="020B0604020202020204" pitchFamily="34" charset="0"/>
              </a:rPr>
              <a:t>within 20-40 </a:t>
            </a:r>
            <a:r>
              <a:rPr lang="en-US" sz="2400" b="1" dirty="0" smtClean="0">
                <a:latin typeface="Arial" panose="020B0604020202020204" pitchFamily="34" charset="0"/>
                <a:cs typeface="Arial" panose="020B0604020202020204" pitchFamily="34" charset="0"/>
              </a:rPr>
              <a:t>km</a:t>
            </a:r>
          </a:p>
          <a:p>
            <a:r>
              <a:rPr lang="en-US" sz="2400" b="1" dirty="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    distance </a:t>
            </a:r>
            <a:r>
              <a:rPr lang="en-US" sz="2400" b="1" dirty="0">
                <a:latin typeface="Arial" panose="020B0604020202020204" pitchFamily="34" charset="0"/>
                <a:cs typeface="Arial" panose="020B0604020202020204" pitchFamily="34" charset="0"/>
              </a:rPr>
              <a:t>of oil </a:t>
            </a:r>
            <a:r>
              <a:rPr lang="en-US" sz="2400" b="1" dirty="0" smtClean="0">
                <a:latin typeface="Arial" panose="020B0604020202020204" pitchFamily="34" charset="0"/>
                <a:cs typeface="Arial" panose="020B0604020202020204" pitchFamily="34" charset="0"/>
              </a:rPr>
              <a:t>sands </a:t>
            </a:r>
            <a:r>
              <a:rPr lang="en-US" sz="2400" b="1" dirty="0">
                <a:latin typeface="Arial" panose="020B0604020202020204" pitchFamily="34" charset="0"/>
                <a:cs typeface="Arial" panose="020B0604020202020204" pitchFamily="34" charset="0"/>
              </a:rPr>
              <a:t>mining </a:t>
            </a:r>
            <a:r>
              <a:rPr lang="en-US" sz="2400" b="1" dirty="0" smtClean="0">
                <a:latin typeface="Arial" panose="020B0604020202020204" pitchFamily="34" charset="0"/>
                <a:cs typeface="Arial" panose="020B0604020202020204" pitchFamily="34" charset="0"/>
              </a:rPr>
              <a:t>area </a:t>
            </a:r>
            <a:endParaRPr lang="en-US" sz="2400" b="1" dirty="0">
              <a:latin typeface="Arial" panose="020B0604020202020204" pitchFamily="34" charset="0"/>
              <a:cs typeface="Arial" panose="020B0604020202020204" pitchFamily="34" charset="0"/>
            </a:endParaRPr>
          </a:p>
        </p:txBody>
      </p:sp>
      <p:sp>
        <p:nvSpPr>
          <p:cNvPr id="11" name="TextBox 10"/>
          <p:cNvSpPr txBox="1"/>
          <p:nvPr/>
        </p:nvSpPr>
        <p:spPr>
          <a:xfrm>
            <a:off x="248195" y="4389531"/>
            <a:ext cx="4902304" cy="461665"/>
          </a:xfrm>
          <a:prstGeom prst="rect">
            <a:avLst/>
          </a:prstGeom>
          <a:noFill/>
        </p:spPr>
        <p:txBody>
          <a:bodyPr wrap="none" rtlCol="0">
            <a:spAutoFit/>
          </a:bodyPr>
          <a:lstStyle/>
          <a:p>
            <a:r>
              <a:rPr lang="en-US" sz="2400" b="1" dirty="0" smtClean="0">
                <a:latin typeface="Arial" panose="020B0604020202020204" pitchFamily="34" charset="0"/>
                <a:cs typeface="Arial" panose="020B0604020202020204" pitchFamily="34" charset="0"/>
              </a:rPr>
              <a:t>Samples still being processed…</a:t>
            </a:r>
            <a:endParaRPr lang="en-US" sz="2400" b="1" dirty="0">
              <a:latin typeface="Arial" panose="020B0604020202020204" pitchFamily="34" charset="0"/>
              <a:cs typeface="Arial" panose="020B0604020202020204" pitchFamily="34" charset="0"/>
            </a:endParaRPr>
          </a:p>
        </p:txBody>
      </p:sp>
      <p:sp>
        <p:nvSpPr>
          <p:cNvPr id="7" name="TextBox 6"/>
          <p:cNvSpPr txBox="1"/>
          <p:nvPr/>
        </p:nvSpPr>
        <p:spPr>
          <a:xfrm>
            <a:off x="248195" y="5238209"/>
            <a:ext cx="7871065" cy="1200329"/>
          </a:xfrm>
          <a:prstGeom prst="rect">
            <a:avLst/>
          </a:prstGeom>
          <a:noFill/>
        </p:spPr>
        <p:txBody>
          <a:bodyPr wrap="none" rtlCol="0">
            <a:spAutoFit/>
          </a:bodyPr>
          <a:lstStyle/>
          <a:p>
            <a:r>
              <a:rPr lang="en-US" sz="2400" b="1" dirty="0" smtClean="0">
                <a:latin typeface="Arial" panose="020B0604020202020204" pitchFamily="34" charset="0"/>
                <a:cs typeface="Arial" panose="020B0604020202020204" pitchFamily="34" charset="0"/>
              </a:rPr>
              <a:t>Implications – elevated N inputs are likely to lead to</a:t>
            </a:r>
          </a:p>
          <a:p>
            <a:r>
              <a:rPr lang="en-US" sz="2400" b="1" dirty="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    increased shrub growth, shading out mosses and</a:t>
            </a:r>
          </a:p>
          <a:p>
            <a:r>
              <a:rPr lang="en-US" sz="2400" b="1" dirty="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    berry-producing plants</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40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119-1977_IM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8164" y="5139839"/>
            <a:ext cx="1828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77975" y="415651"/>
            <a:ext cx="7981672" cy="1200329"/>
          </a:xfrm>
          <a:prstGeom prst="rect">
            <a:avLst/>
          </a:prstGeom>
          <a:noFill/>
          <a:effectLst>
            <a:innerShdw blurRad="63500" dist="114300" dir="5400000">
              <a:srgbClr val="FF0000">
                <a:alpha val="50000"/>
              </a:srgbClr>
            </a:innerShdw>
          </a:effectLst>
        </p:spPr>
        <p:txBody>
          <a:bodyPr wrap="none" rtlCol="0">
            <a:spAutoFit/>
          </a:bodyPr>
          <a:lstStyle/>
          <a:p>
            <a:pPr algn="ctr"/>
            <a:r>
              <a:rPr lang="en-US" sz="3600" b="1" dirty="0" smtClean="0">
                <a:solidFill>
                  <a:srgbClr val="FFFF00"/>
                </a:solidFill>
              </a:rPr>
              <a:t>How much nitrogen can bogs, fens,</a:t>
            </a:r>
          </a:p>
          <a:p>
            <a:pPr algn="ctr"/>
            <a:r>
              <a:rPr lang="en-US" sz="3600" b="1" dirty="0" smtClean="0">
                <a:solidFill>
                  <a:srgbClr val="FFFF00"/>
                </a:solidFill>
              </a:rPr>
              <a:t>and jack pine forests take?</a:t>
            </a:r>
            <a:endParaRPr lang="en-US" sz="3600" b="1" dirty="0">
              <a:solidFill>
                <a:srgbClr val="FFFF00"/>
              </a:solidFill>
            </a:endParaRPr>
          </a:p>
        </p:txBody>
      </p:sp>
    </p:spTree>
    <p:extLst>
      <p:ext uri="{BB962C8B-B14F-4D97-AF65-F5344CB8AC3E}">
        <p14:creationId xmlns:p14="http://schemas.microsoft.com/office/powerpoint/2010/main" val="72671286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0" y="-911225"/>
            <a:ext cx="9144000" cy="7769225"/>
          </a:xfrm>
          <a:prstGeom prst="rect">
            <a:avLst/>
          </a:prstGeom>
          <a:noFill/>
          <a:ln w="9525">
            <a:noFill/>
            <a:miter lim="800000"/>
            <a:headEnd/>
            <a:tailEnd/>
          </a:ln>
        </p:spPr>
      </p:pic>
      <p:pic>
        <p:nvPicPr>
          <p:cNvPr id="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76200"/>
            <a:ext cx="1828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634731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Z:\Research Projects\CEMA DATA\Mariana_new_plots.jpg"/>
          <p:cNvPicPr>
            <a:picLocks noChangeAspect="1" noChangeArrowheads="1"/>
          </p:cNvPicPr>
          <p:nvPr/>
        </p:nvPicPr>
        <p:blipFill>
          <a:blip r:embed="rId2" cstate="print"/>
          <a:srcRect/>
          <a:stretch>
            <a:fillRect/>
          </a:stretch>
        </p:blipFill>
        <p:spPr bwMode="auto">
          <a:xfrm>
            <a:off x="134940" y="0"/>
            <a:ext cx="8874125" cy="6858000"/>
          </a:xfrm>
          <a:prstGeom prst="rect">
            <a:avLst/>
          </a:prstGeom>
          <a:noFill/>
          <a:ln w="9525">
            <a:noFill/>
            <a:miter lim="800000"/>
            <a:headEnd/>
            <a:tailEnd/>
          </a:ln>
        </p:spPr>
      </p:pic>
    </p:spTree>
    <p:extLst>
      <p:ext uri="{BB962C8B-B14F-4D97-AF65-F5344CB8AC3E}">
        <p14:creationId xmlns:p14="http://schemas.microsoft.com/office/powerpoint/2010/main" val="16657437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artscistore.vuad.villanova.edu\users\rwieder\My Pictures\2011-06-12\02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53644242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artscistore.vuad.villanova.edu\users\rwieder\My Pictures\2011-06-12\03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89097227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artscistore.vuad.villanova.edu\users\rwieder\My Pictures\2011-06-12\06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13529030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0" y="0"/>
            <a:ext cx="9144000" cy="914400"/>
          </a:xfrm>
          <a:prstGeom prst="rect">
            <a:avLst/>
          </a:prstGeom>
          <a:solidFill>
            <a:srgbClr val="00206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3200" b="1" dirty="0" smtClean="0">
                <a:solidFill>
                  <a:srgbClr val="FFFF00"/>
                </a:solidFill>
              </a:rPr>
              <a:t>BOG vs. FEN</a:t>
            </a:r>
          </a:p>
        </p:txBody>
      </p:sp>
      <p:pic>
        <p:nvPicPr>
          <p:cNvPr id="54275" name="Picture 4"/>
          <p:cNvPicPr>
            <a:picLocks noChangeAspect="1" noChangeArrowheads="1"/>
          </p:cNvPicPr>
          <p:nvPr/>
        </p:nvPicPr>
        <p:blipFill>
          <a:blip r:embed="rId2">
            <a:extLst>
              <a:ext uri="{28A0092B-C50C-407E-A947-70E740481C1C}">
                <a14:useLocalDpi xmlns:a14="http://schemas.microsoft.com/office/drawing/2010/main" val="0"/>
              </a:ext>
            </a:extLst>
          </a:blip>
          <a:srcRect l="42300"/>
          <a:stretch>
            <a:fillRect/>
          </a:stretch>
        </p:blipFill>
        <p:spPr bwMode="auto">
          <a:xfrm>
            <a:off x="4648201" y="990601"/>
            <a:ext cx="4341813" cy="5643563"/>
          </a:xfrm>
          <a:prstGeom prst="rect">
            <a:avLst/>
          </a:prstGeom>
          <a:noFill/>
          <a:ln w="25400">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54276" name="Picture 5"/>
          <p:cNvPicPr>
            <a:picLocks noChangeAspect="1" noChangeArrowheads="1"/>
          </p:cNvPicPr>
          <p:nvPr/>
        </p:nvPicPr>
        <p:blipFill>
          <a:blip r:embed="rId3">
            <a:extLst>
              <a:ext uri="{28A0092B-C50C-407E-A947-70E740481C1C}">
                <a14:useLocalDpi xmlns:a14="http://schemas.microsoft.com/office/drawing/2010/main" val="0"/>
              </a:ext>
            </a:extLst>
          </a:blip>
          <a:srcRect t="3751" r="43762"/>
          <a:stretch>
            <a:fillRect/>
          </a:stretch>
        </p:blipFill>
        <p:spPr bwMode="auto">
          <a:xfrm>
            <a:off x="103188" y="990600"/>
            <a:ext cx="4392612" cy="5638800"/>
          </a:xfrm>
          <a:prstGeom prst="rect">
            <a:avLst/>
          </a:prstGeom>
          <a:noFill/>
          <a:ln w="25400">
            <a:solidFill>
              <a:srgbClr val="000066"/>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6003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artscistore.vuad.villanova.edu\users\rwieder\My Pictures\September 2011\12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94114209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artscistore.vuad.villanova.edu\users\rwieder\My Pictures\September 2011\127.JPG"/>
          <p:cNvPicPr>
            <a:picLocks noChangeAspect="1" noChangeArrowheads="1"/>
          </p:cNvPicPr>
          <p:nvPr/>
        </p:nvPicPr>
        <p:blipFill>
          <a:blip r:embed="rId2" cstate="print"/>
          <a:srcRect/>
          <a:stretch>
            <a:fillRect/>
          </a:stretch>
        </p:blipFill>
        <p:spPr bwMode="auto">
          <a:xfrm>
            <a:off x="0" y="1"/>
            <a:ext cx="9296400" cy="6972300"/>
          </a:xfrm>
          <a:prstGeom prst="rect">
            <a:avLst/>
          </a:prstGeom>
          <a:noFill/>
          <a:ln w="9525">
            <a:noFill/>
            <a:miter lim="800000"/>
            <a:headEnd/>
            <a:tailEnd/>
          </a:ln>
        </p:spPr>
      </p:pic>
    </p:spTree>
    <p:extLst>
      <p:ext uri="{BB962C8B-B14F-4D97-AF65-F5344CB8AC3E}">
        <p14:creationId xmlns:p14="http://schemas.microsoft.com/office/powerpoint/2010/main" val="28802112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artscistore.vuad.villanova.edu\users\rwieder\My Pictures\September 2011\12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40421981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artscistore.vuad.villanova.edu\users\rwieder\My Pictures\2011-06-12\06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414818518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artscistore.vuad.villanova.edu\users\rwieder\My Pictures\2011-06-12\07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56095023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artscistore.vuad.villanova.edu\users\rwieder\My Pictures\September 2011\13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82457654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590" y="1003042"/>
            <a:ext cx="5726371" cy="5726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a:spLocks noChangeArrowheads="1"/>
          </p:cNvSpPr>
          <p:nvPr/>
        </p:nvSpPr>
        <p:spPr bwMode="auto">
          <a:xfrm>
            <a:off x="0" y="0"/>
            <a:ext cx="9144000" cy="914400"/>
          </a:xfrm>
          <a:prstGeom prst="rect">
            <a:avLst/>
          </a:prstGeom>
          <a:solidFill>
            <a:srgbClr val="00206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 name="Text Box 3"/>
          <p:cNvSpPr txBox="1">
            <a:spLocks noChangeArrowheads="1"/>
          </p:cNvSpPr>
          <p:nvPr/>
        </p:nvSpPr>
        <p:spPr bwMode="auto">
          <a:xfrm>
            <a:off x="2595197" y="133350"/>
            <a:ext cx="4031873" cy="646331"/>
          </a:xfrm>
          <a:prstGeom prst="rect">
            <a:avLst/>
          </a:prstGeom>
          <a:noFill/>
          <a:ln w="9525">
            <a:noFill/>
            <a:miter lim="800000"/>
            <a:headEnd/>
            <a:tailEnd/>
          </a:ln>
        </p:spPr>
        <p:txBody>
          <a:bodyPr wrap="none">
            <a:spAutoFit/>
          </a:bodyPr>
          <a:lstStyle/>
          <a:p>
            <a:pPr fontAlgn="base">
              <a:spcBef>
                <a:spcPct val="0"/>
              </a:spcBef>
              <a:spcAft>
                <a:spcPct val="0"/>
              </a:spcAft>
            </a:pPr>
            <a:r>
              <a:rPr lang="en-US" sz="3600" b="1" dirty="0" smtClean="0">
                <a:solidFill>
                  <a:srgbClr val="FFFF00"/>
                </a:solidFill>
                <a:latin typeface="Arial" panose="020B0604020202020204" pitchFamily="34" charset="0"/>
                <a:cs typeface="Arial" panose="020B0604020202020204" pitchFamily="34" charset="0"/>
              </a:rPr>
              <a:t>Shrubs Respond!</a:t>
            </a:r>
          </a:p>
        </p:txBody>
      </p:sp>
    </p:spTree>
    <p:extLst>
      <p:ext uri="{BB962C8B-B14F-4D97-AF65-F5344CB8AC3E}">
        <p14:creationId xmlns:p14="http://schemas.microsoft.com/office/powerpoint/2010/main" val="284622058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rtscistore.vuad.villanova.edu\users\rwieder\My Pictures\2011-02-12 Feb 2011\Feb 2011 6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6"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75255" y="167958"/>
            <a:ext cx="4006225" cy="646331"/>
          </a:xfrm>
          <a:prstGeom prst="rect">
            <a:avLst/>
          </a:prstGeom>
          <a:noFill/>
        </p:spPr>
        <p:txBody>
          <a:bodyPr wrap="none" rtlCol="0">
            <a:spAutoFit/>
          </a:bodyPr>
          <a:lstStyle/>
          <a:p>
            <a:r>
              <a:rPr lang="en-US" sz="3600" b="1" dirty="0" smtClean="0">
                <a:latin typeface="Arial" panose="020B0604020202020204" pitchFamily="34" charset="0"/>
                <a:cs typeface="Arial" panose="020B0604020202020204" pitchFamily="34" charset="0"/>
              </a:rPr>
              <a:t>Future Directions</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376893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6" name="Rectangle 5445"/>
          <p:cNvSpPr/>
          <p:nvPr/>
        </p:nvSpPr>
        <p:spPr>
          <a:xfrm>
            <a:off x="0" y="0"/>
            <a:ext cx="9144000" cy="609600"/>
          </a:xfrm>
          <a:prstGeom prst="rect">
            <a:avLst/>
          </a:prstGeom>
          <a:solidFill>
            <a:srgbClr val="002060"/>
          </a:solidFill>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b="1" dirty="0" smtClean="0">
                <a:solidFill>
                  <a:srgbClr val="FFFF00"/>
                </a:solidFill>
                <a:latin typeface="Arial" pitchFamily="34" charset="0"/>
                <a:cs typeface="Arial" pitchFamily="34" charset="0"/>
              </a:rPr>
              <a:t>Future work…</a:t>
            </a:r>
            <a:endParaRPr lang="en-US" sz="2800" b="1" dirty="0">
              <a:solidFill>
                <a:srgbClr val="FFFF00"/>
              </a:solidFill>
              <a:latin typeface="Arial" pitchFamily="34" charset="0"/>
              <a:cs typeface="Arial" pitchFamily="34" charset="0"/>
            </a:endParaRPr>
          </a:p>
        </p:txBody>
      </p:sp>
      <p:pic>
        <p:nvPicPr>
          <p:cNvPr id="5" name="Picture 4"/>
          <p:cNvPicPr/>
          <p:nvPr/>
        </p:nvPicPr>
        <p:blipFill rotWithShape="1">
          <a:blip r:embed="rId2"/>
          <a:srcRect l="8173" t="12020" r="65865" b="4247"/>
          <a:stretch/>
        </p:blipFill>
        <p:spPr bwMode="auto">
          <a:xfrm>
            <a:off x="228599" y="826844"/>
            <a:ext cx="2813351" cy="3105076"/>
          </a:xfrm>
          <a:prstGeom prst="rect">
            <a:avLst/>
          </a:prstGeom>
          <a:ln w="25400" cmpd="thickThin">
            <a:solidFill>
              <a:schemeClr val="tx1"/>
            </a:solidFill>
          </a:ln>
          <a:extLst>
            <a:ext uri="{53640926-AAD7-44D8-BBD7-CCE9431645EC}">
              <a14:shadowObscured xmlns:a14="http://schemas.microsoft.com/office/drawing/2010/main"/>
            </a:ext>
          </a:extLst>
        </p:spPr>
      </p:pic>
      <p:sp>
        <p:nvSpPr>
          <p:cNvPr id="2" name="TextBox 1"/>
          <p:cNvSpPr txBox="1"/>
          <p:nvPr/>
        </p:nvSpPr>
        <p:spPr>
          <a:xfrm>
            <a:off x="3420780" y="800457"/>
            <a:ext cx="3120085" cy="369332"/>
          </a:xfrm>
          <a:prstGeom prst="rect">
            <a:avLst/>
          </a:prstGeom>
          <a:noFill/>
        </p:spPr>
        <p:txBody>
          <a:bodyPr wrap="none" rtlCol="0">
            <a:spAutoFit/>
          </a:bodyPr>
          <a:lstStyle/>
          <a:p>
            <a:r>
              <a:rPr lang="en-US" b="1" dirty="0" smtClean="0">
                <a:solidFill>
                  <a:prstClr val="black"/>
                </a:solidFill>
              </a:rPr>
              <a:t>The word “bog” occurs 0 times</a:t>
            </a:r>
            <a:endParaRPr lang="en-US" b="1" dirty="0">
              <a:solidFill>
                <a:prstClr val="black"/>
              </a:solidFill>
            </a:endParaRPr>
          </a:p>
        </p:txBody>
      </p:sp>
      <p:sp>
        <p:nvSpPr>
          <p:cNvPr id="7" name="TextBox 6"/>
          <p:cNvSpPr txBox="1"/>
          <p:nvPr/>
        </p:nvSpPr>
        <p:spPr>
          <a:xfrm>
            <a:off x="3420779" y="1149503"/>
            <a:ext cx="3064878" cy="369332"/>
          </a:xfrm>
          <a:prstGeom prst="rect">
            <a:avLst/>
          </a:prstGeom>
          <a:noFill/>
        </p:spPr>
        <p:txBody>
          <a:bodyPr wrap="none" rtlCol="0">
            <a:spAutoFit/>
          </a:bodyPr>
          <a:lstStyle/>
          <a:p>
            <a:r>
              <a:rPr lang="en-US" b="1" dirty="0" smtClean="0">
                <a:solidFill>
                  <a:prstClr val="black"/>
                </a:solidFill>
              </a:rPr>
              <a:t>The word “fen” occurs 0 times</a:t>
            </a:r>
            <a:endParaRPr lang="en-US" b="1" dirty="0">
              <a:solidFill>
                <a:prstClr val="black"/>
              </a:solidFill>
            </a:endParaRPr>
          </a:p>
        </p:txBody>
      </p:sp>
      <p:sp>
        <p:nvSpPr>
          <p:cNvPr id="8" name="TextBox 7"/>
          <p:cNvSpPr txBox="1"/>
          <p:nvPr/>
        </p:nvSpPr>
        <p:spPr>
          <a:xfrm>
            <a:off x="3420779" y="1505503"/>
            <a:ext cx="3603807" cy="369332"/>
          </a:xfrm>
          <a:prstGeom prst="rect">
            <a:avLst/>
          </a:prstGeom>
          <a:noFill/>
        </p:spPr>
        <p:txBody>
          <a:bodyPr wrap="none" rtlCol="0">
            <a:spAutoFit/>
          </a:bodyPr>
          <a:lstStyle/>
          <a:p>
            <a:r>
              <a:rPr lang="en-US" b="1" dirty="0" smtClean="0">
                <a:solidFill>
                  <a:prstClr val="black"/>
                </a:solidFill>
              </a:rPr>
              <a:t>The word “</a:t>
            </a:r>
            <a:r>
              <a:rPr lang="en-US" b="1" dirty="0" err="1" smtClean="0">
                <a:solidFill>
                  <a:prstClr val="black"/>
                </a:solidFill>
              </a:rPr>
              <a:t>peatland</a:t>
            </a:r>
            <a:r>
              <a:rPr lang="en-US" b="1" dirty="0" smtClean="0">
                <a:solidFill>
                  <a:prstClr val="black"/>
                </a:solidFill>
              </a:rPr>
              <a:t>” occurs 0 times</a:t>
            </a:r>
            <a:endParaRPr lang="en-US" b="1" dirty="0">
              <a:solidFill>
                <a:prstClr val="black"/>
              </a:solidFill>
            </a:endParaRPr>
          </a:p>
        </p:txBody>
      </p:sp>
      <p:sp>
        <p:nvSpPr>
          <p:cNvPr id="9" name="TextBox 8"/>
          <p:cNvSpPr txBox="1"/>
          <p:nvPr/>
        </p:nvSpPr>
        <p:spPr>
          <a:xfrm>
            <a:off x="3420778" y="1905002"/>
            <a:ext cx="4116896" cy="646331"/>
          </a:xfrm>
          <a:prstGeom prst="rect">
            <a:avLst/>
          </a:prstGeom>
          <a:noFill/>
        </p:spPr>
        <p:txBody>
          <a:bodyPr wrap="none" rtlCol="0">
            <a:spAutoFit/>
          </a:bodyPr>
          <a:lstStyle/>
          <a:p>
            <a:r>
              <a:rPr lang="en-US" b="1" dirty="0" smtClean="0">
                <a:solidFill>
                  <a:prstClr val="black"/>
                </a:solidFill>
              </a:rPr>
              <a:t>The word “wetland” occurs twice,</a:t>
            </a:r>
          </a:p>
          <a:p>
            <a:r>
              <a:rPr lang="en-US" b="1" dirty="0">
                <a:solidFill>
                  <a:prstClr val="black"/>
                </a:solidFill>
              </a:rPr>
              <a:t> </a:t>
            </a:r>
            <a:r>
              <a:rPr lang="en-US" b="1" dirty="0" smtClean="0">
                <a:solidFill>
                  <a:prstClr val="black"/>
                </a:solidFill>
              </a:rPr>
              <a:t>    both as “…wetland-associated birds…”</a:t>
            </a:r>
            <a:endParaRPr lang="en-US" b="1" dirty="0">
              <a:solidFill>
                <a:prstClr val="black"/>
              </a:solidFill>
            </a:endParaRPr>
          </a:p>
        </p:txBody>
      </p:sp>
      <p:grpSp>
        <p:nvGrpSpPr>
          <p:cNvPr id="4" name="Group 3"/>
          <p:cNvGrpSpPr/>
          <p:nvPr/>
        </p:nvGrpSpPr>
        <p:grpSpPr>
          <a:xfrm>
            <a:off x="574765" y="2819401"/>
            <a:ext cx="8490754" cy="3934599"/>
            <a:chOff x="574765" y="2819401"/>
            <a:chExt cx="8490754" cy="3934599"/>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2" y="2819401"/>
              <a:ext cx="4724400" cy="3543300"/>
            </a:xfrm>
            <a:prstGeom prst="rect">
              <a:avLst/>
            </a:prstGeom>
            <a:noFill/>
            <a:ln w="9525">
              <a:solidFill>
                <a:schemeClr val="tx2">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Oval Callout 2"/>
            <p:cNvSpPr/>
            <p:nvPr/>
          </p:nvSpPr>
          <p:spPr>
            <a:xfrm>
              <a:off x="574765" y="4751758"/>
              <a:ext cx="2486047" cy="1367647"/>
            </a:xfrm>
            <a:prstGeom prst="wedgeEllipseCallout">
              <a:avLst>
                <a:gd name="adj1" fmla="val 133560"/>
                <a:gd name="adj2" fmla="val -7217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i="1" dirty="0" err="1" smtClean="0">
                  <a:solidFill>
                    <a:prstClr val="black"/>
                  </a:solidFill>
                  <a:latin typeface="Comic Sans MS" panose="030F0702030302020204" pitchFamily="66" charset="0"/>
                </a:rPr>
                <a:t>Darnit</a:t>
              </a:r>
              <a:r>
                <a:rPr lang="en-US" i="1" dirty="0" smtClean="0">
                  <a:solidFill>
                    <a:prstClr val="black"/>
                  </a:solidFill>
                  <a:latin typeface="Comic Sans MS" panose="030F0702030302020204" pitchFamily="66" charset="0"/>
                </a:rPr>
                <a:t>! Nobody told me there was peat up here -  $#@!&amp;</a:t>
              </a:r>
              <a:endParaRPr lang="en-US" i="1" dirty="0">
                <a:solidFill>
                  <a:prstClr val="black"/>
                </a:solidFill>
                <a:latin typeface="Comic Sans MS" panose="030F0702030302020204" pitchFamily="66" charset="0"/>
              </a:endParaRPr>
            </a:p>
          </p:txBody>
        </p:sp>
        <p:sp>
          <p:nvSpPr>
            <p:cNvPr id="6" name="TextBox 5"/>
            <p:cNvSpPr txBox="1"/>
            <p:nvPr/>
          </p:nvSpPr>
          <p:spPr>
            <a:xfrm>
              <a:off x="3483542" y="6477001"/>
              <a:ext cx="5581977" cy="276999"/>
            </a:xfrm>
            <a:prstGeom prst="rect">
              <a:avLst/>
            </a:prstGeom>
            <a:noFill/>
          </p:spPr>
          <p:txBody>
            <a:bodyPr wrap="none" rtlCol="0">
              <a:spAutoFit/>
            </a:bodyPr>
            <a:lstStyle/>
            <a:p>
              <a:r>
                <a:rPr lang="en-US" sz="1200" b="1" i="1" dirty="0">
                  <a:solidFill>
                    <a:prstClr val="black"/>
                  </a:solidFill>
                </a:rPr>
                <a:t>http://upload.wikimedia.org/wikipedia/commons/a/a3/Muskeg_D6_caterpillar.jpg</a:t>
              </a:r>
            </a:p>
          </p:txBody>
        </p:sp>
      </p:grpSp>
    </p:spTree>
    <p:extLst>
      <p:ext uri="{BB962C8B-B14F-4D97-AF65-F5344CB8AC3E}">
        <p14:creationId xmlns:p14="http://schemas.microsoft.com/office/powerpoint/2010/main" val="303238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61" y="3582956"/>
            <a:ext cx="4522108" cy="339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4484786" cy="3363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814597" y="1011589"/>
            <a:ext cx="2762166" cy="1477328"/>
          </a:xfrm>
          <a:prstGeom prst="rect">
            <a:avLst/>
          </a:prstGeom>
          <a:noFill/>
        </p:spPr>
        <p:txBody>
          <a:bodyPr wrap="none" rtlCol="0">
            <a:spAutoFit/>
          </a:bodyPr>
          <a:lstStyle/>
          <a:p>
            <a:r>
              <a:rPr lang="en-US" b="1" dirty="0" smtClean="0"/>
              <a:t>Florida Atlantic University</a:t>
            </a:r>
          </a:p>
          <a:p>
            <a:r>
              <a:rPr lang="en-US" b="1" dirty="0" smtClean="0"/>
              <a:t>McMaster University</a:t>
            </a:r>
          </a:p>
          <a:p>
            <a:r>
              <a:rPr lang="en-US" b="1" dirty="0" smtClean="0"/>
              <a:t>Southern </a:t>
            </a:r>
            <a:r>
              <a:rPr lang="en-US" b="1" dirty="0"/>
              <a:t>I</a:t>
            </a:r>
            <a:r>
              <a:rPr lang="en-US" b="1" dirty="0" smtClean="0"/>
              <a:t>llinois University</a:t>
            </a:r>
          </a:p>
          <a:p>
            <a:r>
              <a:rPr lang="en-US" b="1" dirty="0" smtClean="0"/>
              <a:t>University of Guelph</a:t>
            </a:r>
          </a:p>
          <a:p>
            <a:r>
              <a:rPr lang="en-US" b="1" dirty="0" smtClean="0"/>
              <a:t>Villanova University</a:t>
            </a:r>
            <a:endParaRPr lang="en-US" b="1" dirty="0"/>
          </a:p>
        </p:txBody>
      </p:sp>
      <p:sp>
        <p:nvSpPr>
          <p:cNvPr id="8" name="TextBox 7"/>
          <p:cNvSpPr txBox="1"/>
          <p:nvPr/>
        </p:nvSpPr>
        <p:spPr>
          <a:xfrm>
            <a:off x="4814599" y="2706084"/>
            <a:ext cx="4086247" cy="1754326"/>
          </a:xfrm>
          <a:prstGeom prst="rect">
            <a:avLst/>
          </a:prstGeom>
          <a:noFill/>
        </p:spPr>
        <p:txBody>
          <a:bodyPr wrap="none" rtlCol="0">
            <a:spAutoFit/>
          </a:bodyPr>
          <a:lstStyle/>
          <a:p>
            <a:r>
              <a:rPr lang="en-US" b="1" dirty="0" smtClean="0"/>
              <a:t>Since 2000</a:t>
            </a:r>
          </a:p>
          <a:p>
            <a:r>
              <a:rPr lang="en-US" b="1" dirty="0" smtClean="0"/>
              <a:t>     3 PhDs</a:t>
            </a:r>
          </a:p>
          <a:p>
            <a:r>
              <a:rPr lang="en-US" b="1" dirty="0" smtClean="0"/>
              <a:t>     20 Masters</a:t>
            </a:r>
          </a:p>
          <a:p>
            <a:r>
              <a:rPr lang="en-US" b="1" dirty="0" smtClean="0"/>
              <a:t>     22 papers in leading scientific journals</a:t>
            </a:r>
          </a:p>
          <a:p>
            <a:r>
              <a:rPr lang="en-US" b="1" dirty="0" smtClean="0"/>
              <a:t>     Over 100 presentations at scientific</a:t>
            </a:r>
          </a:p>
          <a:p>
            <a:r>
              <a:rPr lang="en-US" b="1" dirty="0"/>
              <a:t> </a:t>
            </a:r>
            <a:r>
              <a:rPr lang="en-US" b="1" dirty="0" smtClean="0"/>
              <a:t>         conferences</a:t>
            </a:r>
            <a:endParaRPr lang="en-US" b="1" dirty="0"/>
          </a:p>
        </p:txBody>
      </p:sp>
      <p:sp>
        <p:nvSpPr>
          <p:cNvPr id="9" name="TextBox 8"/>
          <p:cNvSpPr txBox="1"/>
          <p:nvPr/>
        </p:nvSpPr>
        <p:spPr>
          <a:xfrm>
            <a:off x="4814599" y="4770489"/>
            <a:ext cx="4308295" cy="923330"/>
          </a:xfrm>
          <a:prstGeom prst="rect">
            <a:avLst/>
          </a:prstGeom>
          <a:noFill/>
        </p:spPr>
        <p:txBody>
          <a:bodyPr wrap="none" rtlCol="0">
            <a:spAutoFit/>
          </a:bodyPr>
          <a:lstStyle/>
          <a:p>
            <a:r>
              <a:rPr lang="en-US" b="1" dirty="0" smtClean="0"/>
              <a:t>MBRS served as a gateway for</a:t>
            </a:r>
          </a:p>
          <a:p>
            <a:r>
              <a:rPr lang="en-US" b="1" dirty="0" smtClean="0"/>
              <a:t>     researchers from Alberta, Canada, and</a:t>
            </a:r>
          </a:p>
          <a:p>
            <a:r>
              <a:rPr lang="en-US" b="1" dirty="0" smtClean="0"/>
              <a:t>     beyond to study Alberta’s boreal regions</a:t>
            </a:r>
            <a:endParaRPr lang="en-US" b="1" dirty="0"/>
          </a:p>
        </p:txBody>
      </p:sp>
      <p:sp>
        <p:nvSpPr>
          <p:cNvPr id="6" name="Rectangle 5"/>
          <p:cNvSpPr/>
          <p:nvPr/>
        </p:nvSpPr>
        <p:spPr>
          <a:xfrm>
            <a:off x="4814597" y="407825"/>
            <a:ext cx="2629631" cy="369332"/>
          </a:xfrm>
          <a:prstGeom prst="rect">
            <a:avLst/>
          </a:prstGeom>
        </p:spPr>
        <p:txBody>
          <a:bodyPr wrap="none">
            <a:spAutoFit/>
          </a:bodyPr>
          <a:lstStyle/>
          <a:p>
            <a:r>
              <a:rPr lang="en-US" b="1" dirty="0" smtClean="0"/>
              <a:t>Peat researchers at MBRS</a:t>
            </a:r>
            <a:endParaRPr lang="en-US" b="1" dirty="0"/>
          </a:p>
        </p:txBody>
      </p:sp>
      <p:sp>
        <p:nvSpPr>
          <p:cNvPr id="11" name="TextBox 10"/>
          <p:cNvSpPr txBox="1"/>
          <p:nvPr/>
        </p:nvSpPr>
        <p:spPr>
          <a:xfrm>
            <a:off x="4855031" y="6042551"/>
            <a:ext cx="3834832" cy="646331"/>
          </a:xfrm>
          <a:prstGeom prst="rect">
            <a:avLst/>
          </a:prstGeom>
          <a:noFill/>
        </p:spPr>
        <p:txBody>
          <a:bodyPr wrap="none" rtlCol="0">
            <a:spAutoFit/>
          </a:bodyPr>
          <a:lstStyle/>
          <a:p>
            <a:r>
              <a:rPr lang="en-US" b="1" dirty="0" smtClean="0"/>
              <a:t>Hopefully MBRS will continue to serve</a:t>
            </a:r>
          </a:p>
          <a:p>
            <a:r>
              <a:rPr lang="en-US" b="1" dirty="0"/>
              <a:t> </a:t>
            </a:r>
            <a:r>
              <a:rPr lang="en-US" b="1" dirty="0" smtClean="0"/>
              <a:t>    well into the future</a:t>
            </a:r>
            <a:endParaRPr lang="en-US" b="1" dirty="0"/>
          </a:p>
        </p:txBody>
      </p:sp>
    </p:spTree>
    <p:extLst>
      <p:ext uri="{BB962C8B-B14F-4D97-AF65-F5344CB8AC3E}">
        <p14:creationId xmlns:p14="http://schemas.microsoft.com/office/powerpoint/2010/main" val="71549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118458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397px-henry_david_thoreau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2" y="1219200"/>
            <a:ext cx="3476625" cy="5257800"/>
          </a:xfrm>
          <a:prstGeom prst="rect">
            <a:avLst/>
          </a:prstGeom>
          <a:noFill/>
          <a:ln w="50800">
            <a:solidFill>
              <a:srgbClr val="000080"/>
            </a:solidFill>
            <a:miter lim="800000"/>
            <a:headEnd/>
            <a:tailEnd/>
          </a:ln>
          <a:extLst>
            <a:ext uri="{909E8E84-426E-40DD-AFC4-6F175D3DCCD1}">
              <a14:hiddenFill xmlns:a14="http://schemas.microsoft.com/office/drawing/2010/main">
                <a:solidFill>
                  <a:srgbClr val="FFFFFF"/>
                </a:solidFill>
              </a14:hiddenFill>
            </a:ext>
          </a:extLst>
        </p:spPr>
      </p:pic>
      <p:sp>
        <p:nvSpPr>
          <p:cNvPr id="148483" name="Text Box 3"/>
          <p:cNvSpPr txBox="1">
            <a:spLocks noChangeArrowheads="1"/>
          </p:cNvSpPr>
          <p:nvPr/>
        </p:nvSpPr>
        <p:spPr bwMode="auto">
          <a:xfrm>
            <a:off x="4191000" y="1279525"/>
            <a:ext cx="46482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chemeClr val="tx1"/>
                </a:solidFill>
                <a:latin typeface="Arial" panose="020B0604020202020204" pitchFamily="34" charset="0"/>
              </a:defRPr>
            </a:lvl1pPr>
            <a:lvl2pPr marL="742950" indent="-285750" eaLnBrk="0" hangingPunct="0">
              <a:defRPr sz="1400" b="1">
                <a:solidFill>
                  <a:schemeClr val="tx1"/>
                </a:solidFill>
                <a:latin typeface="Arial" panose="020B0604020202020204" pitchFamily="34" charset="0"/>
              </a:defRPr>
            </a:lvl2pPr>
            <a:lvl3pPr marL="1143000" indent="-228600" eaLnBrk="0" hangingPunct="0">
              <a:defRPr sz="1400" b="1">
                <a:solidFill>
                  <a:schemeClr val="tx1"/>
                </a:solidFill>
                <a:latin typeface="Arial" panose="020B0604020202020204" pitchFamily="34" charset="0"/>
              </a:defRPr>
            </a:lvl3pPr>
            <a:lvl4pPr marL="1600200" indent="-228600" eaLnBrk="0" hangingPunct="0">
              <a:defRPr sz="1400" b="1">
                <a:solidFill>
                  <a:schemeClr val="tx1"/>
                </a:solidFill>
                <a:latin typeface="Arial" panose="020B0604020202020204" pitchFamily="34" charset="0"/>
              </a:defRPr>
            </a:lvl4pPr>
            <a:lvl5pPr marL="2057400" indent="-228600" eaLnBrk="0" hangingPunct="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algn="just" eaLnBrk="1" hangingPunct="1"/>
            <a:r>
              <a:rPr lang="en-US" sz="2000"/>
              <a:t>Consider how remote and novel that swamp.  Beneath it is a quaking bed of </a:t>
            </a:r>
            <a:r>
              <a:rPr lang="en-US" sz="2000" i="1"/>
              <a:t>Sphagnum</a:t>
            </a:r>
            <a:r>
              <a:rPr lang="en-US" sz="2000"/>
              <a:t>, and in it grow … plants which scarcely a denizen of Concord ever sees.   … There are square rods in Middlesex County as purely primitive as they were a thousand years ago, which have escaped the plow, the axe, and the scythe and the cranberry rake, little oases of wilderness in the desert of our civilization.</a:t>
            </a:r>
          </a:p>
        </p:txBody>
      </p:sp>
      <p:sp>
        <p:nvSpPr>
          <p:cNvPr id="23556" name="Rectangle 13"/>
          <p:cNvSpPr>
            <a:spLocks noChangeArrowheads="1"/>
          </p:cNvSpPr>
          <p:nvPr/>
        </p:nvSpPr>
        <p:spPr bwMode="auto">
          <a:xfrm>
            <a:off x="0" y="0"/>
            <a:ext cx="9144000" cy="914400"/>
          </a:xfrm>
          <a:prstGeom prst="rect">
            <a:avLst/>
          </a:prstGeom>
          <a:solidFill>
            <a:srgbClr val="002060"/>
          </a:solidFill>
          <a:ln w="9525">
            <a:solidFill>
              <a:schemeClr val="tx1"/>
            </a:solidFill>
            <a:miter lim="800000"/>
            <a:headEnd/>
            <a:tailEnd/>
          </a:ln>
        </p:spPr>
        <p:txBody>
          <a:bodyPr wrap="none" anchor="ctr"/>
          <a:lstStyle>
            <a:lvl1pPr eaLnBrk="0" hangingPunct="0">
              <a:defRPr sz="1400" b="1">
                <a:solidFill>
                  <a:schemeClr val="tx1"/>
                </a:solidFill>
                <a:latin typeface="Arial" panose="020B0604020202020204" pitchFamily="34" charset="0"/>
              </a:defRPr>
            </a:lvl1pPr>
            <a:lvl2pPr marL="742950" indent="-285750" eaLnBrk="0" hangingPunct="0">
              <a:defRPr sz="1400" b="1">
                <a:solidFill>
                  <a:schemeClr val="tx1"/>
                </a:solidFill>
                <a:latin typeface="Arial" panose="020B0604020202020204" pitchFamily="34" charset="0"/>
              </a:defRPr>
            </a:lvl2pPr>
            <a:lvl3pPr marL="1143000" indent="-228600" eaLnBrk="0" hangingPunct="0">
              <a:defRPr sz="1400" b="1">
                <a:solidFill>
                  <a:schemeClr val="tx1"/>
                </a:solidFill>
                <a:latin typeface="Arial" panose="020B0604020202020204" pitchFamily="34" charset="0"/>
              </a:defRPr>
            </a:lvl3pPr>
            <a:lvl4pPr marL="1600200" indent="-228600" eaLnBrk="0" hangingPunct="0">
              <a:defRPr sz="1400" b="1">
                <a:solidFill>
                  <a:schemeClr val="tx1"/>
                </a:solidFill>
                <a:latin typeface="Arial" panose="020B0604020202020204" pitchFamily="34" charset="0"/>
              </a:defRPr>
            </a:lvl4pPr>
            <a:lvl5pPr marL="2057400" indent="-228600" eaLnBrk="0" hangingPunct="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eaLnBrk="1" hangingPunct="1"/>
            <a:endParaRPr lang="en-US" sz="2400" b="0">
              <a:latin typeface="Times New Roman" panose="02020603050405020304" pitchFamily="18" charset="0"/>
            </a:endParaRPr>
          </a:p>
        </p:txBody>
      </p:sp>
      <p:sp>
        <p:nvSpPr>
          <p:cNvPr id="23557" name="Rectangle 14"/>
          <p:cNvSpPr>
            <a:spLocks noChangeArrowheads="1"/>
          </p:cNvSpPr>
          <p:nvPr/>
        </p:nvSpPr>
        <p:spPr bwMode="auto">
          <a:xfrm>
            <a:off x="3115505" y="119790"/>
            <a:ext cx="2548774" cy="663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6362" tIns="53975" rIns="106362" bIns="53975">
            <a:spAutoFit/>
          </a:bodyPr>
          <a:lstStyle>
            <a:lvl1pPr defTabSz="1220788" eaLnBrk="0" hangingPunct="0">
              <a:defRPr sz="1400" b="1">
                <a:solidFill>
                  <a:schemeClr val="tx1"/>
                </a:solidFill>
                <a:latin typeface="Arial" panose="020B0604020202020204" pitchFamily="34" charset="0"/>
              </a:defRPr>
            </a:lvl1pPr>
            <a:lvl2pPr marL="742950" indent="-285750" defTabSz="1220788" eaLnBrk="0" hangingPunct="0">
              <a:defRPr sz="1400" b="1">
                <a:solidFill>
                  <a:schemeClr val="tx1"/>
                </a:solidFill>
                <a:latin typeface="Arial" panose="020B0604020202020204" pitchFamily="34" charset="0"/>
              </a:defRPr>
            </a:lvl2pPr>
            <a:lvl3pPr marL="1143000" indent="-228600" defTabSz="1220788" eaLnBrk="0" hangingPunct="0">
              <a:defRPr sz="1400" b="1">
                <a:solidFill>
                  <a:schemeClr val="tx1"/>
                </a:solidFill>
                <a:latin typeface="Arial" panose="020B0604020202020204" pitchFamily="34" charset="0"/>
              </a:defRPr>
            </a:lvl3pPr>
            <a:lvl4pPr marL="1600200" indent="-228600" defTabSz="1220788" eaLnBrk="0" hangingPunct="0">
              <a:defRPr sz="1400" b="1">
                <a:solidFill>
                  <a:schemeClr val="tx1"/>
                </a:solidFill>
                <a:latin typeface="Arial" panose="020B0604020202020204" pitchFamily="34" charset="0"/>
              </a:defRPr>
            </a:lvl4pPr>
            <a:lvl5pPr marL="2057400" indent="-228600" defTabSz="1220788" eaLnBrk="0" hangingPunct="0">
              <a:defRPr sz="1400" b="1">
                <a:solidFill>
                  <a:schemeClr val="tx1"/>
                </a:solidFill>
                <a:latin typeface="Arial" panose="020B0604020202020204" pitchFamily="34" charset="0"/>
              </a:defRPr>
            </a:lvl5pPr>
            <a:lvl6pPr marL="2514600" indent="-228600" defTabSz="1220788" eaLnBrk="0" fontAlgn="base" hangingPunct="0">
              <a:spcBef>
                <a:spcPct val="0"/>
              </a:spcBef>
              <a:spcAft>
                <a:spcPct val="0"/>
              </a:spcAft>
              <a:defRPr sz="1400" b="1">
                <a:solidFill>
                  <a:schemeClr val="tx1"/>
                </a:solidFill>
                <a:latin typeface="Arial" panose="020B0604020202020204" pitchFamily="34" charset="0"/>
              </a:defRPr>
            </a:lvl6pPr>
            <a:lvl7pPr marL="2971800" indent="-228600" defTabSz="1220788" eaLnBrk="0" fontAlgn="base" hangingPunct="0">
              <a:spcBef>
                <a:spcPct val="0"/>
              </a:spcBef>
              <a:spcAft>
                <a:spcPct val="0"/>
              </a:spcAft>
              <a:defRPr sz="1400" b="1">
                <a:solidFill>
                  <a:schemeClr val="tx1"/>
                </a:solidFill>
                <a:latin typeface="Arial" panose="020B0604020202020204" pitchFamily="34" charset="0"/>
              </a:defRPr>
            </a:lvl7pPr>
            <a:lvl8pPr marL="3429000" indent="-228600" defTabSz="1220788" eaLnBrk="0" fontAlgn="base" hangingPunct="0">
              <a:spcBef>
                <a:spcPct val="0"/>
              </a:spcBef>
              <a:spcAft>
                <a:spcPct val="0"/>
              </a:spcAft>
              <a:defRPr sz="1400" b="1">
                <a:solidFill>
                  <a:schemeClr val="tx1"/>
                </a:solidFill>
                <a:latin typeface="Arial" panose="020B0604020202020204" pitchFamily="34" charset="0"/>
              </a:defRPr>
            </a:lvl8pPr>
            <a:lvl9pPr marL="3886200" indent="-228600" defTabSz="1220788" eaLnBrk="0" fontAlgn="base" hangingPunct="0">
              <a:spcBef>
                <a:spcPct val="0"/>
              </a:spcBef>
              <a:spcAft>
                <a:spcPct val="0"/>
              </a:spcAft>
              <a:defRPr sz="1400" b="1">
                <a:solidFill>
                  <a:schemeClr val="tx1"/>
                </a:solidFill>
                <a:latin typeface="Arial" panose="020B0604020202020204" pitchFamily="34" charset="0"/>
              </a:defRPr>
            </a:lvl9pPr>
          </a:lstStyle>
          <a:p>
            <a:r>
              <a:rPr lang="en-US" sz="3600" dirty="0" smtClean="0">
                <a:solidFill>
                  <a:srgbClr val="FFFF00"/>
                </a:solidFill>
              </a:rPr>
              <a:t>Why peat?</a:t>
            </a:r>
            <a:endParaRPr lang="en-US" sz="3600" dirty="0"/>
          </a:p>
        </p:txBody>
      </p:sp>
      <p:sp>
        <p:nvSpPr>
          <p:cNvPr id="148486" name="Text Box 6"/>
          <p:cNvSpPr txBox="1">
            <a:spLocks noChangeArrowheads="1"/>
          </p:cNvSpPr>
          <p:nvPr/>
        </p:nvSpPr>
        <p:spPr bwMode="auto">
          <a:xfrm>
            <a:off x="4446453" y="5802314"/>
            <a:ext cx="427527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panose="020B0604020202020204" pitchFamily="34" charset="0"/>
              </a:defRPr>
            </a:lvl1pPr>
            <a:lvl2pPr marL="742950" indent="-285750" eaLnBrk="0" hangingPunct="0">
              <a:defRPr sz="1400" b="1">
                <a:solidFill>
                  <a:schemeClr val="tx1"/>
                </a:solidFill>
                <a:latin typeface="Arial" panose="020B0604020202020204" pitchFamily="34" charset="0"/>
              </a:defRPr>
            </a:lvl2pPr>
            <a:lvl3pPr marL="1143000" indent="-228600" eaLnBrk="0" hangingPunct="0">
              <a:defRPr sz="1400" b="1">
                <a:solidFill>
                  <a:schemeClr val="tx1"/>
                </a:solidFill>
                <a:latin typeface="Arial" panose="020B0604020202020204" pitchFamily="34" charset="0"/>
              </a:defRPr>
            </a:lvl3pPr>
            <a:lvl4pPr marL="1600200" indent="-228600" eaLnBrk="0" hangingPunct="0">
              <a:defRPr sz="1400" b="1">
                <a:solidFill>
                  <a:schemeClr val="tx1"/>
                </a:solidFill>
                <a:latin typeface="Arial" panose="020B0604020202020204" pitchFamily="34" charset="0"/>
              </a:defRPr>
            </a:lvl4pPr>
            <a:lvl5pPr marL="2057400" indent="-228600" eaLnBrk="0" hangingPunct="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algn="r" eaLnBrk="1" hangingPunct="1"/>
            <a:r>
              <a:rPr lang="en-US" i="1">
                <a:solidFill>
                  <a:srgbClr val="000099"/>
                </a:solidFill>
              </a:rPr>
              <a:t>The Journal of Henry David Thoreau, Volume IX,</a:t>
            </a:r>
          </a:p>
          <a:p>
            <a:pPr algn="r" eaLnBrk="1" hangingPunct="1"/>
            <a:r>
              <a:rPr lang="en-US" i="1">
                <a:solidFill>
                  <a:srgbClr val="000099"/>
                </a:solidFill>
              </a:rPr>
              <a:t>August 30, 1856;</a:t>
            </a:r>
          </a:p>
          <a:p>
            <a:pPr algn="r" eaLnBrk="1" hangingPunct="1"/>
            <a:r>
              <a:rPr lang="en-US" i="1">
                <a:solidFill>
                  <a:srgbClr val="000099"/>
                </a:solidFill>
              </a:rPr>
              <a:t>P.M. To Vaccinium Oxycoccus Swamp</a:t>
            </a:r>
          </a:p>
        </p:txBody>
      </p:sp>
      <p:sp>
        <p:nvSpPr>
          <p:cNvPr id="23559" name="Text Box 7"/>
          <p:cNvSpPr txBox="1">
            <a:spLocks noChangeArrowheads="1"/>
          </p:cNvSpPr>
          <p:nvPr/>
        </p:nvSpPr>
        <p:spPr bwMode="auto">
          <a:xfrm>
            <a:off x="669925" y="6488114"/>
            <a:ext cx="284539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panose="020B0604020202020204" pitchFamily="34" charset="0"/>
              </a:defRPr>
            </a:lvl1pPr>
            <a:lvl2pPr marL="742950" indent="-285750" eaLnBrk="0" hangingPunct="0">
              <a:defRPr sz="1400" b="1">
                <a:solidFill>
                  <a:schemeClr val="tx1"/>
                </a:solidFill>
                <a:latin typeface="Arial" panose="020B0604020202020204" pitchFamily="34" charset="0"/>
              </a:defRPr>
            </a:lvl2pPr>
            <a:lvl3pPr marL="1143000" indent="-228600" eaLnBrk="0" hangingPunct="0">
              <a:defRPr sz="1400" b="1">
                <a:solidFill>
                  <a:schemeClr val="tx1"/>
                </a:solidFill>
                <a:latin typeface="Arial" panose="020B0604020202020204" pitchFamily="34" charset="0"/>
              </a:defRPr>
            </a:lvl3pPr>
            <a:lvl4pPr marL="1600200" indent="-228600" eaLnBrk="0" hangingPunct="0">
              <a:defRPr sz="1400" b="1">
                <a:solidFill>
                  <a:schemeClr val="tx1"/>
                </a:solidFill>
                <a:latin typeface="Arial" panose="020B0604020202020204" pitchFamily="34" charset="0"/>
              </a:defRPr>
            </a:lvl4pPr>
            <a:lvl5pPr marL="2057400" indent="-228600" eaLnBrk="0" hangingPunct="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eaLnBrk="1" hangingPunct="1"/>
            <a:r>
              <a:rPr lang="en-US" i="1"/>
              <a:t>www.luciekom.worldpress.com</a:t>
            </a:r>
          </a:p>
        </p:txBody>
      </p:sp>
    </p:spTree>
    <p:extLst>
      <p:ext uri="{BB962C8B-B14F-4D97-AF65-F5344CB8AC3E}">
        <p14:creationId xmlns:p14="http://schemas.microsoft.com/office/powerpoint/2010/main" val="726756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84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84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3" grpId="0"/>
      <p:bldP spid="14848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42104" y="1602637"/>
            <a:ext cx="4412798" cy="3309599"/>
          </a:xfrm>
          <a:prstGeom prst="rect">
            <a:avLst/>
          </a:prstGeom>
        </p:spPr>
      </p:pic>
      <p:sp>
        <p:nvSpPr>
          <p:cNvPr id="5" name="TextBox 4"/>
          <p:cNvSpPr txBox="1"/>
          <p:nvPr/>
        </p:nvSpPr>
        <p:spPr>
          <a:xfrm>
            <a:off x="3730010" y="109184"/>
            <a:ext cx="1636987" cy="461665"/>
          </a:xfrm>
          <a:prstGeom prst="rect">
            <a:avLst/>
          </a:prstGeom>
          <a:noFill/>
        </p:spPr>
        <p:txBody>
          <a:bodyPr wrap="none" rtlCol="0">
            <a:spAutoFit/>
          </a:bodyPr>
          <a:lstStyle/>
          <a:p>
            <a:r>
              <a:rPr lang="en-US" sz="2400" b="1" dirty="0" smtClean="0">
                <a:latin typeface="Arial" panose="020B0604020202020204" pitchFamily="34" charset="0"/>
                <a:cs typeface="Arial" panose="020B0604020202020204" pitchFamily="34" charset="0"/>
              </a:rPr>
              <a:t>Thanks to</a:t>
            </a:r>
            <a:endParaRPr lang="en-US" sz="2400" b="1" dirty="0">
              <a:latin typeface="Arial" panose="020B0604020202020204" pitchFamily="34" charset="0"/>
              <a:cs typeface="Arial" panose="020B0604020202020204" pitchFamily="34" charset="0"/>
            </a:endParaRPr>
          </a:p>
        </p:txBody>
      </p:sp>
      <p:sp>
        <p:nvSpPr>
          <p:cNvPr id="6" name="TextBox 5"/>
          <p:cNvSpPr txBox="1"/>
          <p:nvPr/>
        </p:nvSpPr>
        <p:spPr>
          <a:xfrm>
            <a:off x="523491" y="570849"/>
            <a:ext cx="8050024" cy="923330"/>
          </a:xfrm>
          <a:prstGeom prst="rect">
            <a:avLst/>
          </a:prstGeom>
          <a:noFill/>
        </p:spPr>
        <p:txBody>
          <a:bodyPr wrap="none" rtlCol="0">
            <a:spAutoFit/>
          </a:bodyPr>
          <a:lstStyle/>
          <a:p>
            <a:pPr algn="ctr"/>
            <a:r>
              <a:rPr lang="en-US" dirty="0" err="1" smtClean="0">
                <a:latin typeface="Arial" panose="020B0604020202020204" pitchFamily="34" charset="0"/>
                <a:cs typeface="Arial" panose="020B0604020202020204" pitchFamily="34" charset="0"/>
              </a:rPr>
              <a:t>Meanook</a:t>
            </a:r>
            <a:r>
              <a:rPr lang="en-US" dirty="0" smtClean="0">
                <a:latin typeface="Arial" panose="020B0604020202020204" pitchFamily="34" charset="0"/>
                <a:cs typeface="Arial" panose="020B0604020202020204" pitchFamily="34" charset="0"/>
              </a:rPr>
              <a:t> Biological Research Station –Warren </a:t>
            </a:r>
            <a:r>
              <a:rPr lang="en-US" dirty="0" err="1" smtClean="0">
                <a:latin typeface="Arial" panose="020B0604020202020204" pitchFamily="34" charset="0"/>
                <a:cs typeface="Arial" panose="020B0604020202020204" pitchFamily="34" charset="0"/>
              </a:rPr>
              <a:t>Zyla</a:t>
            </a:r>
            <a:r>
              <a:rPr lang="en-US" dirty="0" smtClean="0">
                <a:latin typeface="Arial" panose="020B0604020202020204" pitchFamily="34" charset="0"/>
                <a:cs typeface="Arial" panose="020B0604020202020204" pitchFamily="34" charset="0"/>
              </a:rPr>
              <a:t>, Brandon Nichols, others</a:t>
            </a:r>
          </a:p>
          <a:p>
            <a:pPr algn="ctr"/>
            <a:r>
              <a:rPr lang="en-US" dirty="0" smtClean="0">
                <a:latin typeface="Arial" panose="020B0604020202020204" pitchFamily="34" charset="0"/>
                <a:cs typeface="Arial" panose="020B0604020202020204" pitchFamily="34" charset="0"/>
              </a:rPr>
              <a:t>Athabasca University, Athabasca River Basin Research Institute</a:t>
            </a:r>
          </a:p>
          <a:p>
            <a:pPr algn="ctr"/>
            <a:r>
              <a:rPr lang="en-US" dirty="0" smtClean="0">
                <a:latin typeface="Arial" panose="020B0604020202020204" pitchFamily="34" charset="0"/>
                <a:cs typeface="Arial" panose="020B0604020202020204" pitchFamily="34" charset="0"/>
              </a:rPr>
              <a:t>Science Outreach - Athabasca</a:t>
            </a:r>
            <a:endParaRPr lang="en-US" dirty="0">
              <a:latin typeface="Arial" panose="020B0604020202020204" pitchFamily="34" charset="0"/>
              <a:cs typeface="Arial" panose="020B0604020202020204" pitchFamily="34" charset="0"/>
            </a:endParaRPr>
          </a:p>
        </p:txBody>
      </p:sp>
      <p:sp>
        <p:nvSpPr>
          <p:cNvPr id="7" name="TextBox 6"/>
          <p:cNvSpPr txBox="1"/>
          <p:nvPr/>
        </p:nvSpPr>
        <p:spPr>
          <a:xfrm>
            <a:off x="327546" y="1607737"/>
            <a:ext cx="1249060" cy="923330"/>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K</a:t>
            </a:r>
            <a:r>
              <a:rPr lang="en-US" dirty="0" smtClean="0">
                <a:latin typeface="Arial" panose="020B0604020202020204" pitchFamily="34" charset="0"/>
                <a:cs typeface="Arial" panose="020B0604020202020204" pitchFamily="34" charset="0"/>
              </a:rPr>
              <a:t>och Ford</a:t>
            </a:r>
          </a:p>
          <a:p>
            <a:r>
              <a:rPr lang="en-US" dirty="0" smtClean="0">
                <a:latin typeface="Arial" panose="020B0604020202020204" pitchFamily="34" charset="0"/>
                <a:cs typeface="Arial" panose="020B0604020202020204" pitchFamily="34" charset="0"/>
              </a:rPr>
              <a:t>Fas Gas</a:t>
            </a:r>
          </a:p>
          <a:p>
            <a:r>
              <a:rPr lang="en-US" dirty="0" err="1" smtClean="0">
                <a:latin typeface="Arial" panose="020B0604020202020204" pitchFamily="34" charset="0"/>
                <a:cs typeface="Arial" panose="020B0604020202020204" pitchFamily="34" charset="0"/>
              </a:rPr>
              <a:t>Kal</a:t>
            </a:r>
            <a:r>
              <a:rPr lang="en-US" dirty="0" smtClean="0">
                <a:latin typeface="Arial" panose="020B0604020202020204" pitchFamily="34" charset="0"/>
                <a:cs typeface="Arial" panose="020B0604020202020204" pitchFamily="34" charset="0"/>
              </a:rPr>
              <a:t>-Tire</a:t>
            </a:r>
            <a:endParaRPr lang="en-US" dirty="0">
              <a:latin typeface="Arial" panose="020B0604020202020204" pitchFamily="34" charset="0"/>
              <a:cs typeface="Arial" panose="020B0604020202020204" pitchFamily="34" charset="0"/>
            </a:endParaRPr>
          </a:p>
        </p:txBody>
      </p:sp>
      <p:sp>
        <p:nvSpPr>
          <p:cNvPr id="8" name="TextBox 7"/>
          <p:cNvSpPr txBox="1"/>
          <p:nvPr/>
        </p:nvSpPr>
        <p:spPr>
          <a:xfrm>
            <a:off x="327546" y="2842227"/>
            <a:ext cx="1428596" cy="923330"/>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Extra Foods</a:t>
            </a:r>
          </a:p>
          <a:p>
            <a:r>
              <a:rPr lang="en-US" dirty="0" smtClean="0">
                <a:latin typeface="Arial" panose="020B0604020202020204" pitchFamily="34" charset="0"/>
                <a:cs typeface="Arial" panose="020B0604020202020204" pitchFamily="34" charset="0"/>
              </a:rPr>
              <a:t>Buy-Low</a:t>
            </a:r>
          </a:p>
          <a:p>
            <a:r>
              <a:rPr lang="en-US" dirty="0" smtClean="0">
                <a:latin typeface="Arial" panose="020B0604020202020204" pitchFamily="34" charset="0"/>
                <a:cs typeface="Arial" panose="020B0604020202020204" pitchFamily="34" charset="0"/>
              </a:rPr>
              <a:t>Burger Bar</a:t>
            </a:r>
            <a:endParaRPr lang="en-US" dirty="0">
              <a:latin typeface="Arial" panose="020B0604020202020204" pitchFamily="34" charset="0"/>
              <a:cs typeface="Arial" panose="020B0604020202020204" pitchFamily="34" charset="0"/>
            </a:endParaRPr>
          </a:p>
        </p:txBody>
      </p:sp>
      <p:sp>
        <p:nvSpPr>
          <p:cNvPr id="9" name="TextBox 8"/>
          <p:cNvSpPr txBox="1"/>
          <p:nvPr/>
        </p:nvSpPr>
        <p:spPr>
          <a:xfrm>
            <a:off x="7005066" y="2659186"/>
            <a:ext cx="1864613" cy="1200329"/>
          </a:xfrm>
          <a:prstGeom prst="rect">
            <a:avLst/>
          </a:prstGeom>
          <a:noFill/>
        </p:spPr>
        <p:txBody>
          <a:bodyPr wrap="none" rtlCol="0">
            <a:spAutoFit/>
          </a:bodyPr>
          <a:lstStyle/>
          <a:p>
            <a:pPr algn="r"/>
            <a:r>
              <a:rPr lang="en-US" dirty="0" err="1" smtClean="0">
                <a:latin typeface="Arial" panose="020B0604020202020204" pitchFamily="34" charset="0"/>
                <a:cs typeface="Arial" panose="020B0604020202020204" pitchFamily="34" charset="0"/>
              </a:rPr>
              <a:t>Tru</a:t>
            </a:r>
            <a:r>
              <a:rPr lang="en-US" dirty="0" smtClean="0">
                <a:latin typeface="Arial" panose="020B0604020202020204" pitchFamily="34" charset="0"/>
                <a:cs typeface="Arial" panose="020B0604020202020204" pitchFamily="34" charset="0"/>
              </a:rPr>
              <a:t> Hardware</a:t>
            </a:r>
          </a:p>
          <a:p>
            <a:pPr algn="r"/>
            <a:r>
              <a:rPr lang="en-US" dirty="0" smtClean="0">
                <a:latin typeface="Arial" panose="020B0604020202020204" pitchFamily="34" charset="0"/>
                <a:cs typeface="Arial" panose="020B0604020202020204" pitchFamily="34" charset="0"/>
              </a:rPr>
              <a:t>Home Hardware</a:t>
            </a:r>
          </a:p>
          <a:p>
            <a:pPr algn="r"/>
            <a:r>
              <a:rPr lang="en-US" dirty="0" smtClean="0">
                <a:latin typeface="Arial" panose="020B0604020202020204" pitchFamily="34" charset="0"/>
                <a:cs typeface="Arial" panose="020B0604020202020204" pitchFamily="34" charset="0"/>
              </a:rPr>
              <a:t>Canadian Tire</a:t>
            </a:r>
          </a:p>
          <a:p>
            <a:pPr algn="r"/>
            <a:r>
              <a:rPr lang="en-US" dirty="0" smtClean="0">
                <a:latin typeface="Arial" panose="020B0604020202020204" pitchFamily="34" charset="0"/>
                <a:cs typeface="Arial" panose="020B0604020202020204" pitchFamily="34" charset="0"/>
              </a:rPr>
              <a:t>UFA</a:t>
            </a:r>
            <a:endParaRPr lang="en-US" dirty="0">
              <a:latin typeface="Arial" panose="020B0604020202020204" pitchFamily="34" charset="0"/>
              <a:cs typeface="Arial" panose="020B0604020202020204" pitchFamily="34" charset="0"/>
            </a:endParaRPr>
          </a:p>
        </p:txBody>
      </p:sp>
      <p:sp>
        <p:nvSpPr>
          <p:cNvPr id="10" name="TextBox 9"/>
          <p:cNvSpPr txBox="1"/>
          <p:nvPr/>
        </p:nvSpPr>
        <p:spPr>
          <a:xfrm>
            <a:off x="327548" y="5991699"/>
            <a:ext cx="4275529" cy="646331"/>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Whispering Hills Fabric &amp; Craft Supplies</a:t>
            </a:r>
          </a:p>
          <a:p>
            <a:r>
              <a:rPr lang="en-US" dirty="0" smtClean="0">
                <a:latin typeface="Arial" panose="020B0604020202020204" pitchFamily="34" charset="0"/>
                <a:cs typeface="Arial" panose="020B0604020202020204" pitchFamily="34" charset="0"/>
              </a:rPr>
              <a:t>Athabasca Thrift Shop</a:t>
            </a:r>
            <a:endParaRPr lang="en-US" dirty="0">
              <a:latin typeface="Arial" panose="020B0604020202020204" pitchFamily="34" charset="0"/>
              <a:cs typeface="Arial" panose="020B0604020202020204" pitchFamily="34" charset="0"/>
            </a:endParaRPr>
          </a:p>
        </p:txBody>
      </p:sp>
      <p:sp>
        <p:nvSpPr>
          <p:cNvPr id="11" name="TextBox 10"/>
          <p:cNvSpPr txBox="1"/>
          <p:nvPr/>
        </p:nvSpPr>
        <p:spPr>
          <a:xfrm>
            <a:off x="327546" y="4076718"/>
            <a:ext cx="1518364" cy="646331"/>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Cheap Seats</a:t>
            </a:r>
          </a:p>
          <a:p>
            <a:r>
              <a:rPr lang="en-US" dirty="0" smtClean="0">
                <a:latin typeface="Arial" panose="020B0604020202020204" pitchFamily="34" charset="0"/>
                <a:cs typeface="Arial" panose="020B0604020202020204" pitchFamily="34" charset="0"/>
              </a:rPr>
              <a:t>Dollar Store</a:t>
            </a:r>
            <a:endParaRPr lang="en-US" dirty="0">
              <a:latin typeface="Arial" panose="020B0604020202020204" pitchFamily="34" charset="0"/>
              <a:cs typeface="Arial" panose="020B0604020202020204" pitchFamily="34" charset="0"/>
            </a:endParaRPr>
          </a:p>
        </p:txBody>
      </p:sp>
      <p:sp>
        <p:nvSpPr>
          <p:cNvPr id="12" name="TextBox 11"/>
          <p:cNvSpPr txBox="1"/>
          <p:nvPr/>
        </p:nvSpPr>
        <p:spPr>
          <a:xfrm>
            <a:off x="6812706" y="1678641"/>
            <a:ext cx="2056973" cy="369332"/>
          </a:xfrm>
          <a:prstGeom prst="rect">
            <a:avLst/>
          </a:prstGeom>
          <a:noFill/>
        </p:spPr>
        <p:txBody>
          <a:bodyPr wrap="none" rtlCol="0">
            <a:spAutoFit/>
          </a:bodyPr>
          <a:lstStyle/>
          <a:p>
            <a:pPr algn="r"/>
            <a:r>
              <a:rPr lang="en-US" dirty="0" smtClean="0">
                <a:latin typeface="Arial" panose="020B0604020202020204" pitchFamily="34" charset="0"/>
                <a:cs typeface="Arial" panose="020B0604020202020204" pitchFamily="34" charset="0"/>
              </a:rPr>
              <a:t>Gregg Distributors</a:t>
            </a:r>
            <a:endParaRPr lang="en-US" dirty="0">
              <a:latin typeface="Arial" panose="020B0604020202020204" pitchFamily="34" charset="0"/>
              <a:cs typeface="Arial" panose="020B0604020202020204" pitchFamily="34" charset="0"/>
            </a:endParaRPr>
          </a:p>
        </p:txBody>
      </p:sp>
      <p:sp>
        <p:nvSpPr>
          <p:cNvPr id="13" name="TextBox 12"/>
          <p:cNvSpPr txBox="1"/>
          <p:nvPr/>
        </p:nvSpPr>
        <p:spPr>
          <a:xfrm>
            <a:off x="327548" y="5034209"/>
            <a:ext cx="3211135" cy="646331"/>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Athabasca Healthcare Centre</a:t>
            </a:r>
          </a:p>
          <a:p>
            <a:r>
              <a:rPr lang="en-US" dirty="0" smtClean="0">
                <a:latin typeface="Arial" panose="020B0604020202020204" pitchFamily="34" charset="0"/>
                <a:cs typeface="Arial" panose="020B0604020202020204" pitchFamily="34" charset="0"/>
              </a:rPr>
              <a:t>Rexall Drug Store</a:t>
            </a:r>
            <a:endParaRPr lang="en-US" dirty="0">
              <a:latin typeface="Arial" panose="020B0604020202020204" pitchFamily="34" charset="0"/>
              <a:cs typeface="Arial" panose="020B0604020202020204" pitchFamily="34" charset="0"/>
            </a:endParaRPr>
          </a:p>
        </p:txBody>
      </p:sp>
      <p:sp>
        <p:nvSpPr>
          <p:cNvPr id="14" name="TextBox 13"/>
          <p:cNvSpPr txBox="1"/>
          <p:nvPr/>
        </p:nvSpPr>
        <p:spPr>
          <a:xfrm>
            <a:off x="6543399" y="4470725"/>
            <a:ext cx="2326278" cy="923330"/>
          </a:xfrm>
          <a:prstGeom prst="rect">
            <a:avLst/>
          </a:prstGeom>
          <a:noFill/>
        </p:spPr>
        <p:txBody>
          <a:bodyPr wrap="none" rtlCol="0">
            <a:spAutoFit/>
          </a:bodyPr>
          <a:lstStyle/>
          <a:p>
            <a:pPr algn="r"/>
            <a:r>
              <a:rPr lang="en-US" dirty="0" smtClean="0">
                <a:latin typeface="Arial" panose="020B0604020202020204" pitchFamily="34" charset="0"/>
                <a:cs typeface="Arial" panose="020B0604020202020204" pitchFamily="34" charset="0"/>
              </a:rPr>
              <a:t>The Whiskey Store</a:t>
            </a:r>
          </a:p>
          <a:p>
            <a:pPr algn="r"/>
            <a:r>
              <a:rPr lang="en-US" dirty="0" smtClean="0">
                <a:latin typeface="Arial" panose="020B0604020202020204" pitchFamily="34" charset="0"/>
                <a:cs typeface="Arial" panose="020B0604020202020204" pitchFamily="34" charset="0"/>
              </a:rPr>
              <a:t>Anderson’s Liquor</a:t>
            </a:r>
          </a:p>
          <a:p>
            <a:pPr algn="r"/>
            <a:r>
              <a:rPr lang="en-US" dirty="0" smtClean="0">
                <a:latin typeface="Arial" panose="020B0604020202020204" pitchFamily="34" charset="0"/>
                <a:cs typeface="Arial" panose="020B0604020202020204" pitchFamily="34" charset="0"/>
              </a:rPr>
              <a:t>Landing Liquor Store</a:t>
            </a:r>
            <a:endParaRPr lang="en-US" dirty="0">
              <a:latin typeface="Arial" panose="020B0604020202020204" pitchFamily="34" charset="0"/>
              <a:cs typeface="Arial" panose="020B0604020202020204" pitchFamily="34" charset="0"/>
            </a:endParaRPr>
          </a:p>
        </p:txBody>
      </p:sp>
      <p:sp>
        <p:nvSpPr>
          <p:cNvPr id="15" name="TextBox 14"/>
          <p:cNvSpPr txBox="1"/>
          <p:nvPr/>
        </p:nvSpPr>
        <p:spPr>
          <a:xfrm>
            <a:off x="5667071" y="6005270"/>
            <a:ext cx="3202607" cy="646331"/>
          </a:xfrm>
          <a:prstGeom prst="rect">
            <a:avLst/>
          </a:prstGeom>
          <a:noFill/>
        </p:spPr>
        <p:txBody>
          <a:bodyPr wrap="none" rtlCol="0">
            <a:spAutoFit/>
          </a:bodyPr>
          <a:lstStyle/>
          <a:p>
            <a:pPr algn="r"/>
            <a:r>
              <a:rPr lang="en-US" dirty="0" smtClean="0">
                <a:latin typeface="Arial" panose="020B0604020202020204" pitchFamily="34" charset="0"/>
                <a:cs typeface="Arial" panose="020B0604020202020204" pitchFamily="34" charset="0"/>
              </a:rPr>
              <a:t>SS Athabasca Car Wash</a:t>
            </a:r>
          </a:p>
          <a:p>
            <a:pPr algn="r"/>
            <a:r>
              <a:rPr lang="en-US" dirty="0" smtClean="0">
                <a:latin typeface="Arial" panose="020B0604020202020204" pitchFamily="34" charset="0"/>
                <a:cs typeface="Arial" panose="020B0604020202020204" pitchFamily="34" charset="0"/>
              </a:rPr>
              <a:t>Athabasca Car &amp; Truck Wash</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9881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25529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endParaRPr lang="en-US" smtClean="0"/>
          </a:p>
        </p:txBody>
      </p:sp>
      <p:pic>
        <p:nvPicPr>
          <p:cNvPr id="55299" name="Picture 5" descr="112-1242_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6778953"/>
      </p:ext>
    </p:extLst>
  </p:cSld>
  <p:clrMapOvr>
    <a:masterClrMapping/>
  </p:clrMapOvr>
  <p:timing>
    <p:tnLst>
      <p:par>
        <p:cTn id="1" dur="indefinite" restart="never" nodeType="tmRoot"/>
      </p:par>
    </p:tnLst>
  </p:timing>
</p:sld>
</file>

<file path=ppt/theme/theme1.xml><?xml version="1.0" encoding="utf-8"?>
<a:theme xmlns:a="http://schemas.openxmlformats.org/drawingml/2006/main" name="2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15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18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0.xml><?xml version="1.0" encoding="utf-8"?>
<a:theme xmlns:a="http://schemas.openxmlformats.org/drawingml/2006/main" name="2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5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2_Default Design">
  <a:themeElements>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4_Default Design">
  <a:themeElements>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1422</TotalTime>
  <Words>1622</Words>
  <Application>Microsoft Office PowerPoint</Application>
  <PresentationFormat>On-screen Show (4:3)</PresentationFormat>
  <Paragraphs>285</Paragraphs>
  <Slides>71</Slides>
  <Notes>1</Notes>
  <HiddenSlides>0</HiddenSlides>
  <MMClips>0</MMClips>
  <ScaleCrop>false</ScaleCrop>
  <HeadingPairs>
    <vt:vector size="6" baseType="variant">
      <vt:variant>
        <vt:lpstr>Theme</vt:lpstr>
      </vt:variant>
      <vt:variant>
        <vt:i4>20</vt:i4>
      </vt:variant>
      <vt:variant>
        <vt:lpstr>Embedded OLE Servers</vt:lpstr>
      </vt:variant>
      <vt:variant>
        <vt:i4>2</vt:i4>
      </vt:variant>
      <vt:variant>
        <vt:lpstr>Slide Titles</vt:lpstr>
      </vt:variant>
      <vt:variant>
        <vt:i4>71</vt:i4>
      </vt:variant>
    </vt:vector>
  </HeadingPairs>
  <TitlesOfParts>
    <vt:vector size="93" baseType="lpstr">
      <vt:lpstr>2_Default Design</vt:lpstr>
      <vt:lpstr>3_Default Design</vt:lpstr>
      <vt:lpstr>Office Theme</vt:lpstr>
      <vt:lpstr>5_Default Design</vt:lpstr>
      <vt:lpstr>6_Default Design</vt:lpstr>
      <vt:lpstr>7_Default Design</vt:lpstr>
      <vt:lpstr>11_Default Design</vt:lpstr>
      <vt:lpstr>12_Default Design</vt:lpstr>
      <vt:lpstr>14_Default Design</vt:lpstr>
      <vt:lpstr>15_Default Design</vt:lpstr>
      <vt:lpstr>16_Default Design</vt:lpstr>
      <vt:lpstr>17_Default Design</vt:lpstr>
      <vt:lpstr>18_Default Design</vt:lpstr>
      <vt:lpstr>20_Default Design</vt:lpstr>
      <vt:lpstr>1_Office Theme</vt:lpstr>
      <vt:lpstr>13_Default Design</vt:lpstr>
      <vt:lpstr>22_Default Design</vt:lpstr>
      <vt:lpstr>9_Default Design</vt:lpstr>
      <vt:lpstr>4_Office Theme</vt:lpstr>
      <vt:lpstr>24_Default Design</vt:lpstr>
      <vt:lpstr>Acrobat Document</vt:lpstr>
      <vt:lpstr>SPW 12.0 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RKelman Wieder</dc:creator>
  <cp:lastModifiedBy>AUGC</cp:lastModifiedBy>
  <cp:revision>66</cp:revision>
  <dcterms:created xsi:type="dcterms:W3CDTF">2014-04-10T12:41:32Z</dcterms:created>
  <dcterms:modified xsi:type="dcterms:W3CDTF">2014-04-18T03:48:47Z</dcterms:modified>
</cp:coreProperties>
</file>